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125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117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119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23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120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29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31.xml"/>
  <Override ContentType="application/vnd.openxmlformats-officedocument.presentationml.notesSlide+xml" PartName="/ppt/notesSlides/notesSlide127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116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24.xml"/>
  <Override ContentType="application/vnd.openxmlformats-officedocument.presentationml.notesSlide+xml" PartName="/ppt/notesSlides/notesSlide126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122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118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3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2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115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1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13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123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18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98.xml"/>
  <Override ContentType="application/vnd.openxmlformats-officedocument.presentationml.slide+xml" PartName="/ppt/slides/slide125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129.xml"/>
  <Override ContentType="application/vnd.openxmlformats-officedocument.presentationml.slide+xml" PartName="/ppt/slides/slide63.xml"/>
  <Override ContentType="application/vnd.openxmlformats-officedocument.presentationml.slide+xml" PartName="/ppt/slides/slide131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116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114.xml"/>
  <Override ContentType="application/vnd.openxmlformats-officedocument.presentationml.slide+xml" PartName="/ppt/slides/slide31.xml"/>
  <Override ContentType="application/vnd.openxmlformats-officedocument.presentationml.slide+xml" PartName="/ppt/slides/slide127.xml"/>
  <Override ContentType="application/vnd.openxmlformats-officedocument.presentationml.slide+xml" PartName="/ppt/slides/slide120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22.xml"/>
  <Override ContentType="application/vnd.openxmlformats-officedocument.presentationml.slide+xml" PartName="/ppt/slides/slide130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1.xml"/>
  <Override ContentType="application/vnd.openxmlformats-officedocument.presentationml.slide+xml" PartName="/ppt/slides/slide110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124.xml"/>
  <Override ContentType="application/vnd.openxmlformats-officedocument.presentationml.slide+xml" PartName="/ppt/slides/slide83.xml"/>
  <Override ContentType="application/vnd.openxmlformats-officedocument.presentationml.slide+xml" PartName="/ppt/slides/slide106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119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126.xml"/>
  <Override ContentType="application/vnd.openxmlformats-officedocument.presentationml.slide+xml" PartName="/ppt/slides/slide109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117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128.xml"/>
  <Override ContentType="application/vnd.openxmlformats-officedocument.presentationml.slide+xml" PartName="/ppt/slides/slide92.xml"/>
  <Override ContentType="application/vnd.openxmlformats-officedocument.presentationml.slide+xml" PartName="/ppt/slides/slide115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5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  <p:sldId id="354" r:id="rId104"/>
    <p:sldId id="355" r:id="rId105"/>
    <p:sldId id="356" r:id="rId106"/>
    <p:sldId id="357" r:id="rId107"/>
    <p:sldId id="358" r:id="rId108"/>
    <p:sldId id="359" r:id="rId109"/>
    <p:sldId id="360" r:id="rId110"/>
    <p:sldId id="361" r:id="rId111"/>
    <p:sldId id="362" r:id="rId112"/>
    <p:sldId id="363" r:id="rId113"/>
    <p:sldId id="364" r:id="rId114"/>
    <p:sldId id="365" r:id="rId115"/>
    <p:sldId id="366" r:id="rId116"/>
    <p:sldId id="367" r:id="rId117"/>
    <p:sldId id="368" r:id="rId118"/>
    <p:sldId id="369" r:id="rId119"/>
    <p:sldId id="370" r:id="rId120"/>
    <p:sldId id="371" r:id="rId121"/>
    <p:sldId id="372" r:id="rId122"/>
    <p:sldId id="373" r:id="rId123"/>
    <p:sldId id="374" r:id="rId124"/>
    <p:sldId id="375" r:id="rId125"/>
    <p:sldId id="376" r:id="rId126"/>
    <p:sldId id="377" r:id="rId127"/>
    <p:sldId id="378" r:id="rId128"/>
    <p:sldId id="379" r:id="rId129"/>
    <p:sldId id="380" r:id="rId130"/>
    <p:sldId id="381" r:id="rId131"/>
    <p:sldId id="382" r:id="rId132"/>
    <p:sldId id="383" r:id="rId133"/>
    <p:sldId id="384" r:id="rId134"/>
    <p:sldId id="385" r:id="rId135"/>
    <p:sldId id="386" r:id="rId136"/>
  </p:sldIdLst>
  <p:sldSz cy="5143500" cx="9144000"/>
  <p:notesSz cx="6858000" cy="9144000"/>
  <p:embeddedFontLst>
    <p:embeddedFont>
      <p:font typeface="Helvetica Neue"/>
      <p:regular r:id="rId137"/>
      <p:bold r:id="rId138"/>
      <p:italic r:id="rId139"/>
      <p:boldItalic r:id="rId140"/>
    </p:embeddedFont>
    <p:embeddedFont>
      <p:font typeface="Helvetica Neue Light"/>
      <p:regular r:id="rId141"/>
      <p:bold r:id="rId142"/>
      <p:italic r:id="rId143"/>
      <p:boldItalic r:id="rId144"/>
    </p:embeddedFont>
    <p:embeddedFont>
      <p:font typeface="Gill Sans"/>
      <p:regular r:id="rId145"/>
      <p:bold r:id="rId14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CC42BEDD-C28B-4152-B95E-C30BB8270E2D}">
  <a:tblStyle styleId="{CC42BEDD-C28B-4152-B95E-C30BB8270E2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07" Type="http://schemas.openxmlformats.org/officeDocument/2006/relationships/slide" Target="slides/slide102.xml"/><Relationship Id="rId106" Type="http://schemas.openxmlformats.org/officeDocument/2006/relationships/slide" Target="slides/slide101.xml"/><Relationship Id="rId105" Type="http://schemas.openxmlformats.org/officeDocument/2006/relationships/slide" Target="slides/slide100.xml"/><Relationship Id="rId104" Type="http://schemas.openxmlformats.org/officeDocument/2006/relationships/slide" Target="slides/slide99.xml"/><Relationship Id="rId109" Type="http://schemas.openxmlformats.org/officeDocument/2006/relationships/slide" Target="slides/slide104.xml"/><Relationship Id="rId108" Type="http://schemas.openxmlformats.org/officeDocument/2006/relationships/slide" Target="slides/slide103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103" Type="http://schemas.openxmlformats.org/officeDocument/2006/relationships/slide" Target="slides/slide98.xml"/><Relationship Id="rId102" Type="http://schemas.openxmlformats.org/officeDocument/2006/relationships/slide" Target="slides/slide97.xml"/><Relationship Id="rId101" Type="http://schemas.openxmlformats.org/officeDocument/2006/relationships/slide" Target="slides/slide96.xml"/><Relationship Id="rId100" Type="http://schemas.openxmlformats.org/officeDocument/2006/relationships/slide" Target="slides/slide95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29" Type="http://schemas.openxmlformats.org/officeDocument/2006/relationships/slide" Target="slides/slide124.xml"/><Relationship Id="rId128" Type="http://schemas.openxmlformats.org/officeDocument/2006/relationships/slide" Target="slides/slide123.xml"/><Relationship Id="rId127" Type="http://schemas.openxmlformats.org/officeDocument/2006/relationships/slide" Target="slides/slide122.xml"/><Relationship Id="rId126" Type="http://schemas.openxmlformats.org/officeDocument/2006/relationships/slide" Target="slides/slide121.xml"/><Relationship Id="rId26" Type="http://schemas.openxmlformats.org/officeDocument/2006/relationships/slide" Target="slides/slide21.xml"/><Relationship Id="rId121" Type="http://schemas.openxmlformats.org/officeDocument/2006/relationships/slide" Target="slides/slide116.xml"/><Relationship Id="rId25" Type="http://schemas.openxmlformats.org/officeDocument/2006/relationships/slide" Target="slides/slide20.xml"/><Relationship Id="rId120" Type="http://schemas.openxmlformats.org/officeDocument/2006/relationships/slide" Target="slides/slide115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125" Type="http://schemas.openxmlformats.org/officeDocument/2006/relationships/slide" Target="slides/slide120.xml"/><Relationship Id="rId29" Type="http://schemas.openxmlformats.org/officeDocument/2006/relationships/slide" Target="slides/slide24.xml"/><Relationship Id="rId124" Type="http://schemas.openxmlformats.org/officeDocument/2006/relationships/slide" Target="slides/slide119.xml"/><Relationship Id="rId123" Type="http://schemas.openxmlformats.org/officeDocument/2006/relationships/slide" Target="slides/slide118.xml"/><Relationship Id="rId122" Type="http://schemas.openxmlformats.org/officeDocument/2006/relationships/slide" Target="slides/slide117.xml"/><Relationship Id="rId95" Type="http://schemas.openxmlformats.org/officeDocument/2006/relationships/slide" Target="slides/slide90.xml"/><Relationship Id="rId94" Type="http://schemas.openxmlformats.org/officeDocument/2006/relationships/slide" Target="slides/slide89.xml"/><Relationship Id="rId97" Type="http://schemas.openxmlformats.org/officeDocument/2006/relationships/slide" Target="slides/slide92.xml"/><Relationship Id="rId96" Type="http://schemas.openxmlformats.org/officeDocument/2006/relationships/slide" Target="slides/slide91.xml"/><Relationship Id="rId11" Type="http://schemas.openxmlformats.org/officeDocument/2006/relationships/slide" Target="slides/slide6.xml"/><Relationship Id="rId99" Type="http://schemas.openxmlformats.org/officeDocument/2006/relationships/slide" Target="slides/slide94.xml"/><Relationship Id="rId10" Type="http://schemas.openxmlformats.org/officeDocument/2006/relationships/slide" Target="slides/slide5.xml"/><Relationship Id="rId98" Type="http://schemas.openxmlformats.org/officeDocument/2006/relationships/slide" Target="slides/slide93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91" Type="http://schemas.openxmlformats.org/officeDocument/2006/relationships/slide" Target="slides/slide86.xml"/><Relationship Id="rId90" Type="http://schemas.openxmlformats.org/officeDocument/2006/relationships/slide" Target="slides/slide85.xml"/><Relationship Id="rId93" Type="http://schemas.openxmlformats.org/officeDocument/2006/relationships/slide" Target="slides/slide88.xml"/><Relationship Id="rId92" Type="http://schemas.openxmlformats.org/officeDocument/2006/relationships/slide" Target="slides/slide87.xml"/><Relationship Id="rId118" Type="http://schemas.openxmlformats.org/officeDocument/2006/relationships/slide" Target="slides/slide113.xml"/><Relationship Id="rId117" Type="http://schemas.openxmlformats.org/officeDocument/2006/relationships/slide" Target="slides/slide112.xml"/><Relationship Id="rId116" Type="http://schemas.openxmlformats.org/officeDocument/2006/relationships/slide" Target="slides/slide111.xml"/><Relationship Id="rId115" Type="http://schemas.openxmlformats.org/officeDocument/2006/relationships/slide" Target="slides/slide110.xml"/><Relationship Id="rId119" Type="http://schemas.openxmlformats.org/officeDocument/2006/relationships/slide" Target="slides/slide114.xml"/><Relationship Id="rId15" Type="http://schemas.openxmlformats.org/officeDocument/2006/relationships/slide" Target="slides/slide10.xml"/><Relationship Id="rId110" Type="http://schemas.openxmlformats.org/officeDocument/2006/relationships/slide" Target="slides/slide105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14" Type="http://schemas.openxmlformats.org/officeDocument/2006/relationships/slide" Target="slides/slide109.xml"/><Relationship Id="rId18" Type="http://schemas.openxmlformats.org/officeDocument/2006/relationships/slide" Target="slides/slide13.xml"/><Relationship Id="rId113" Type="http://schemas.openxmlformats.org/officeDocument/2006/relationships/slide" Target="slides/slide108.xml"/><Relationship Id="rId112" Type="http://schemas.openxmlformats.org/officeDocument/2006/relationships/slide" Target="slides/slide107.xml"/><Relationship Id="rId111" Type="http://schemas.openxmlformats.org/officeDocument/2006/relationships/slide" Target="slides/slide106.xml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86" Type="http://schemas.openxmlformats.org/officeDocument/2006/relationships/slide" Target="slides/slide81.xml"/><Relationship Id="rId85" Type="http://schemas.openxmlformats.org/officeDocument/2006/relationships/slide" Target="slides/slide80.xml"/><Relationship Id="rId88" Type="http://schemas.openxmlformats.org/officeDocument/2006/relationships/slide" Target="slides/slide83.xml"/><Relationship Id="rId87" Type="http://schemas.openxmlformats.org/officeDocument/2006/relationships/slide" Target="slides/slide82.xml"/><Relationship Id="rId89" Type="http://schemas.openxmlformats.org/officeDocument/2006/relationships/slide" Target="slides/slide84.xml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3" Type="http://schemas.openxmlformats.org/officeDocument/2006/relationships/font" Target="fonts/HelveticaNeueLight-italic.fntdata"/><Relationship Id="rId142" Type="http://schemas.openxmlformats.org/officeDocument/2006/relationships/font" Target="fonts/HelveticaNeueLight-bold.fntdata"/><Relationship Id="rId141" Type="http://schemas.openxmlformats.org/officeDocument/2006/relationships/font" Target="fonts/HelveticaNeueLight-regular.fntdata"/><Relationship Id="rId140" Type="http://schemas.openxmlformats.org/officeDocument/2006/relationships/font" Target="fonts/HelveticaNeue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146" Type="http://schemas.openxmlformats.org/officeDocument/2006/relationships/font" Target="fonts/GillSans-bold.fntdata"/><Relationship Id="rId7" Type="http://schemas.openxmlformats.org/officeDocument/2006/relationships/slide" Target="slides/slide2.xml"/><Relationship Id="rId145" Type="http://schemas.openxmlformats.org/officeDocument/2006/relationships/font" Target="fonts/GillSans-regular.fntdata"/><Relationship Id="rId8" Type="http://schemas.openxmlformats.org/officeDocument/2006/relationships/slide" Target="slides/slide3.xml"/><Relationship Id="rId144" Type="http://schemas.openxmlformats.org/officeDocument/2006/relationships/font" Target="fonts/HelveticaNeueLight-boldItalic.fntdata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75" Type="http://schemas.openxmlformats.org/officeDocument/2006/relationships/slide" Target="slides/slide70.xml"/><Relationship Id="rId74" Type="http://schemas.openxmlformats.org/officeDocument/2006/relationships/slide" Target="slides/slide69.xml"/><Relationship Id="rId77" Type="http://schemas.openxmlformats.org/officeDocument/2006/relationships/slide" Target="slides/slide72.xml"/><Relationship Id="rId76" Type="http://schemas.openxmlformats.org/officeDocument/2006/relationships/slide" Target="slides/slide71.xml"/><Relationship Id="rId79" Type="http://schemas.openxmlformats.org/officeDocument/2006/relationships/slide" Target="slides/slide74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139" Type="http://schemas.openxmlformats.org/officeDocument/2006/relationships/font" Target="fonts/HelveticaNeue-italic.fntdata"/><Relationship Id="rId138" Type="http://schemas.openxmlformats.org/officeDocument/2006/relationships/font" Target="fonts/HelveticaNeue-bold.fntdata"/><Relationship Id="rId137" Type="http://schemas.openxmlformats.org/officeDocument/2006/relationships/font" Target="fonts/HelveticaNeue-regular.fntdata"/><Relationship Id="rId132" Type="http://schemas.openxmlformats.org/officeDocument/2006/relationships/slide" Target="slides/slide127.xml"/><Relationship Id="rId131" Type="http://schemas.openxmlformats.org/officeDocument/2006/relationships/slide" Target="slides/slide126.xml"/><Relationship Id="rId130" Type="http://schemas.openxmlformats.org/officeDocument/2006/relationships/slide" Target="slides/slide125.xml"/><Relationship Id="rId136" Type="http://schemas.openxmlformats.org/officeDocument/2006/relationships/slide" Target="slides/slide131.xml"/><Relationship Id="rId135" Type="http://schemas.openxmlformats.org/officeDocument/2006/relationships/slide" Target="slides/slide130.xml"/><Relationship Id="rId134" Type="http://schemas.openxmlformats.org/officeDocument/2006/relationships/slide" Target="slides/slide129.xml"/><Relationship Id="rId133" Type="http://schemas.openxmlformats.org/officeDocument/2006/relationships/slide" Target="slides/slide128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66" Type="http://schemas.openxmlformats.org/officeDocument/2006/relationships/slide" Target="slides/slide61.xml"/><Relationship Id="rId65" Type="http://schemas.openxmlformats.org/officeDocument/2006/relationships/slide" Target="slides/slide60.xml"/><Relationship Id="rId68" Type="http://schemas.openxmlformats.org/officeDocument/2006/relationships/slide" Target="slides/slide63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69" Type="http://schemas.openxmlformats.org/officeDocument/2006/relationships/slide" Target="slides/slide6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5" Type="http://schemas.openxmlformats.org/officeDocument/2006/relationships/slide" Target="slides/slide50.xml"/><Relationship Id="rId54" Type="http://schemas.openxmlformats.org/officeDocument/2006/relationships/slide" Target="slides/slide49.xml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59" Type="http://schemas.openxmlformats.org/officeDocument/2006/relationships/slide" Target="slides/slide54.xml"/><Relationship Id="rId58" Type="http://schemas.openxmlformats.org/officeDocument/2006/relationships/slide" Target="slides/slide5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a09f87df6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3a09f87df6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a09f87df6_1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3a09f87df6_1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g3a3296ecba_43_3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3" name="Google Shape;743;g3a3296ecba_43_3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g3a3296ecba_43_2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9" name="Google Shape;749;g3a3296ecba_43_2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g3a3296ecba_42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5" name="Google Shape;755;g3a3296ecba_42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g3a3296ecba_42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3" name="Google Shape;763;g3a3296ecba_42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g3a3296ecba_43_2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1" name="Google Shape;771;g3a3296ecba_43_2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g3a3296ecba_42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9" name="Google Shape;779;g3a3296ecba_42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g3a3296ecba_43_3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6" name="Google Shape;786;g3a3296ecba_43_3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g3a3296ecba_42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2" name="Google Shape;792;g3a3296ecba_42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g3a3296ecba_43_2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0" name="Google Shape;800;g3a3296ecba_43_2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g3a3296ecba_43_3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6" name="Google Shape;806;g3a3296ecba_43_3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3a09f87df6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3a09f87df6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g3a09f87df6_1_1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2" name="Google Shape;812;g3a09f87df6_1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g3a3296ecba_43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8" name="Google Shape;818;g3a3296ecba_43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5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g3a3296ecba_43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7" name="Google Shape;827;g3a3296ecba_43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8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g3a3296ecba_43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0" name="Google Shape;840;g3a3296ecba_43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5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g3a3296ecba_43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7" name="Google Shape;847;g3a3296ecba_43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5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g3a3296ecba_43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7" name="Google Shape;857;g3a3296ecba_43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g3a3296ecba_43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5" name="Google Shape;865;g3a3296ecba_43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g3a3296ecba_43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3" name="Google Shape;873;g3a3296ecba_43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9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g3a3296ecba_43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1" name="Google Shape;881;g3a3296ecba_43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6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g3a3296ecba_43_3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8" name="Google Shape;888;g3a3296ecba_43_3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a09f87df6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3a09f87df6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2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g3a3296ecba_43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4" name="Google Shape;894;g3a3296ecba_43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0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g3a3296ecba_43_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2" name="Google Shape;902;g3a3296ecba_43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6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g3a3296ecba_43_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8" name="Google Shape;908;g3a3296ecba_43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3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g3a3296ecba_43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5" name="Google Shape;915;g3a3296ecba_43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g3a3296ecba_43_2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3" name="Google Shape;923;g3a3296ecba_43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g3a3296ecba_43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4" name="Google Shape;934;g3a3296ecba_43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g3a3296ecba_43_2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1" name="Google Shape;941;g3a3296ecba_43_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7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Google Shape;948;g3a3296ecba_43_2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9" name="Google Shape;949;g3a3296ecba_43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3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g3a3296ecba_43_2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5" name="Google Shape;955;g3a3296ecba_43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3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Google Shape;964;g3a3296ecba_43_3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5" name="Google Shape;965;g3a3296ecba_43_3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3d225a1972_1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3d225a1972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9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Google Shape;970;g3a3296ecba_43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1" name="Google Shape;971;g3a3296ecba_43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solidFill>
                  <a:srgbClr val="404040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Lea Verou, Andy Clarke, Nicole Sullivan,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Rachel Andrew, </a:t>
            </a:r>
            <a:r>
              <a:rPr lang="es" sz="1350">
                <a:solidFill>
                  <a:srgbClr val="404040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Brad Frost, </a:t>
            </a:r>
            <a:r>
              <a:rPr lang="es"/>
              <a:t>E</a:t>
            </a:r>
            <a:r>
              <a:rPr lang="es"/>
              <a:t>than Marcotte</a:t>
            </a:r>
            <a:endParaRPr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4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Google Shape;985;g3b97360e8a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6" name="Google Shape;986;g3b97360e8a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a09f87df6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3a09f87df6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a09f87df6_1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a09f87df6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a09f87df6_1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3a09f87df6_1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3a09f87df6_1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3a09f87df6_1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3d225a1972_1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3d225a1972_1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a09f87df6_1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3a09f87df6_1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b2b6bbe6e_2_2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b2b6bbe6e_2_2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d225a1972_1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3d225a1972_1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d225a1972_1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3d225a1972_1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a09f87df6_1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a09f87df6_1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3a09f87df6_1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3a09f87df6_1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3a09f87df6_1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3a09f87df6_1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3a09f87df6_1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3a09f87df6_1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3a09f87df6_1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3a09f87df6_1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3a09f87df6_1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3a09f87df6_1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3a09f87df6_1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3a09f87df6_1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3a09f87df6_1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3a09f87df6_1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a09f87df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3a09f87df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3a09f87df6_1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3a09f87df6_1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3a09f87df6_1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3a09f87df6_1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3a09f87df6_1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3a09f87df6_1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3a09f87df6_1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3a09f87df6_1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3a09f87df6_1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3a09f87df6_1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3a09f87df6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3a09f87df6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3a09f87df6_1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3a09f87df6_1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3a09f87df6_1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3a09f87df6_1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3a09f87df6_1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3a09f87df6_1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3a09f87df6_1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3a09f87df6_1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3a09f87df6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3a09f87df6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3a09f87df6_1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3a09f87df6_1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3a2bf66285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3a2bf66285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3a09f87df6_1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3a09f87df6_1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3a09f87df6_1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3a09f87df6_1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3a2bf66285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3a2bf66285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3a2bf66285_1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3a2bf66285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3a09f87df6_1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3a09f87df6_1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3a2bf66285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3a2bf66285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3a09f87df6_1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3a09f87df6_1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3d225a197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3d225a197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a09f87df6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a09f87df6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3d225a1972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3d225a1972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3d225a1972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3d225a1972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3d225a1972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3d225a1972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3d225a1972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3d225a1972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3d225a1972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3d225a1972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3d225a1972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3d225a1972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3d225a1972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3d225a1972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3d225a1972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3d225a1972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3d225a1972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3d225a1972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3d225a1972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3d225a1972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a09f87df6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3a09f87df6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3a2bf66285_1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3a2bf66285_1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3a2bf66285_1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3a2bf66285_1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3d225a1972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3d225a1972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3d225a1972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3d225a1972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3d225a1972_0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3d225a1972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3d225a1972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3d225a1972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3d225a1972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3d225a1972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3d225a1972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3d225a1972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3d225a1972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3d225a1972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3d225a1972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Google Shape;527;g3d225a1972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3a09f87df6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3a09f87df6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3d225a1972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3d225a1972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3d225a1972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9" name="Google Shape;539;g3d225a1972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3a09f87df6_1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3a09f87df6_1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3d225a1972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3d225a1972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3d225a1972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3d225a1972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3d225a1972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6" name="Google Shape;566;g3d225a1972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3d225a1972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" name="Google Shape;572;g3d225a1972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3a2bf66285_1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8" name="Google Shape;578;g3a2bf66285_1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3d225a1972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" name="Google Shape;585;g3d225a1972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3d225a1972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3d225a1972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a09f87df6_1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3a09f87df6_1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g3d225a1972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9" name="Google Shape;599;g3d225a1972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3d225a1972_0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2" name="Google Shape;612;g3d225a1972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3d225a1972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8" name="Google Shape;618;g3d225a1972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3a3296ecba_43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9" name="Google Shape;629;g3a3296ecba_43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3a2bf66285_1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6" name="Google Shape;636;g3a2bf66285_1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g3a09f87df6_1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2" name="Google Shape;642;g3a09f87df6_1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g3a3296ecba_42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8" name="Google Shape;648;g3a3296ecba_42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g3a3296ecba_43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5" name="Google Shape;655;g3a3296ecba_43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g3a3296ecba_43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2" name="Google Shape;662;g3a3296ecba_43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3a3296ecba_43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9" name="Google Shape;669;g3a3296ecba_43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a09f87df6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3a09f87df6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g3a3296ecba_43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5" name="Google Shape;675;g3a3296ecba_43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3a3296ecba_43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2" name="Google Shape;682;g3a3296ecba_43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g3a3296ecba_43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0" name="Google Shape;690;g3a3296ecba_43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g3a3296ecba_43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5" name="Google Shape;695;g3a3296ecba_43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3a3296ecba_43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2" name="Google Shape;702;g3a3296ecba_43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g3a3296ecba_43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9" name="Google Shape;709;g3a3296ecba_43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g3a3296ecba_42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5" name="Google Shape;715;g3a3296ecba_42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g3a3296ecba_43_2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3" name="Google Shape;723;g3a3296ecba_43_2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El contenedor sería inline respecto al resto de los elementos </a:t>
            </a:r>
            <a:r>
              <a:rPr lang="es"/>
              <a:t>de la pagina</a:t>
            </a:r>
            <a:br>
              <a:rPr lang="es"/>
            </a:br>
            <a:br>
              <a:rPr lang="es"/>
            </a:b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g3a3296ecba_43_2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1" name="Google Shape;731;g3a3296ecba_43_2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g3a3296ecba_43_2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7" name="Google Shape;737;g3a3296ecba_43_2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hyperlink" Target="http://www.keepcoding.io" TargetMode="Externa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hyperlink" Target="http://www.keepcoding.io" TargetMode="Externa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jpg"/><Relationship Id="rId3" Type="http://schemas.openxmlformats.org/officeDocument/2006/relationships/image" Target="../media/image1.png"/><Relationship Id="rId4" Type="http://schemas.openxmlformats.org/officeDocument/2006/relationships/hyperlink" Target="http://www.keepcoding.io" TargetMode="Externa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hyperlink" Target="http://www.keepcoding.io" TargetMode="Externa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www.keepcoding.io" TargetMode="External"/><Relationship Id="rId3" Type="http://schemas.openxmlformats.org/officeDocument/2006/relationships/hyperlink" Target="http://www.keepcoding.io" TargetMode="External"/><Relationship Id="rId4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Apertura" showMasterSp="0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/>
          <p:nvPr/>
        </p:nvSpPr>
        <p:spPr>
          <a:xfrm>
            <a:off x="-28575" y="4729163"/>
            <a:ext cx="9194100" cy="421500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txBody>
          <a:bodyPr anchorCtr="0" anchor="ctr" bIns="28575" lIns="28575" spcFirstLastPara="1" rIns="28575" wrap="square" tIns="2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5151"/>
              </a:buClr>
              <a:buSzPts val="2000"/>
              <a:buFont typeface="Helvetica Neue Light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7" name="Google Shape;17;p2"/>
          <p:cNvSpPr/>
          <p:nvPr/>
        </p:nvSpPr>
        <p:spPr>
          <a:xfrm>
            <a:off x="8626547" y="3408"/>
            <a:ext cx="239400" cy="239400"/>
          </a:xfrm>
          <a:prstGeom prst="rect">
            <a:avLst/>
          </a:prstGeom>
          <a:solidFill>
            <a:srgbClr val="D35400"/>
          </a:solidFill>
          <a:ln>
            <a:noFill/>
          </a:ln>
        </p:spPr>
        <p:txBody>
          <a:bodyPr anchorCtr="0" anchor="ctr" bIns="28575" lIns="28575" spcFirstLastPara="1" rIns="28575" wrap="square" tIns="2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5151"/>
              </a:buClr>
              <a:buSzPts val="2000"/>
              <a:buFont typeface="Helvetica Neue Light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8" name="Google Shape;18;p2"/>
          <p:cNvSpPr/>
          <p:nvPr/>
        </p:nvSpPr>
        <p:spPr>
          <a:xfrm>
            <a:off x="8902558" y="3408"/>
            <a:ext cx="239400" cy="239400"/>
          </a:xfrm>
          <a:prstGeom prst="rect">
            <a:avLst/>
          </a:prstGeom>
          <a:solidFill>
            <a:srgbClr val="F39C12"/>
          </a:solidFill>
          <a:ln>
            <a:noFill/>
          </a:ln>
        </p:spPr>
        <p:txBody>
          <a:bodyPr anchorCtr="0" anchor="ctr" bIns="28575" lIns="28575" spcFirstLastPara="1" rIns="28575" wrap="square" tIns="2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5151"/>
              </a:buClr>
              <a:buSzPts val="2000"/>
              <a:buFont typeface="Helvetica Neue Light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9" name="Google Shape;19;p2"/>
          <p:cNvSpPr txBox="1"/>
          <p:nvPr>
            <p:ph type="title"/>
          </p:nvPr>
        </p:nvSpPr>
        <p:spPr>
          <a:xfrm>
            <a:off x="1164431" y="800100"/>
            <a:ext cx="6980400" cy="5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51425" lIns="51425" spcFirstLastPara="1" rIns="51425" wrap="square" tIns="5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3600"/>
              <a:buFont typeface="Helvetica Neue"/>
              <a:buNone/>
              <a:defRPr b="0" i="0" sz="3600" u="none" cap="none" strike="noStrik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3600"/>
              <a:buFont typeface="Helvetica Neue"/>
              <a:buNone/>
              <a:defRPr b="0" i="0" sz="3600" u="none" cap="none" strike="noStrik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3600"/>
              <a:buFont typeface="Helvetica Neue"/>
              <a:buNone/>
              <a:defRPr b="0" i="0" sz="3600" u="none" cap="none" strike="noStrik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3600"/>
              <a:buFont typeface="Helvetica Neue"/>
              <a:buNone/>
              <a:defRPr b="0" i="0" sz="3600" u="none" cap="none" strike="noStrik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3600"/>
              <a:buFont typeface="Helvetica Neue"/>
              <a:buNone/>
              <a:defRPr b="0" i="0" sz="3600" u="none" cap="none" strike="noStrik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3600"/>
              <a:buFont typeface="Helvetica Neue"/>
              <a:buNone/>
              <a:defRPr b="0" i="0" sz="3600" u="none" cap="none" strike="noStrik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3600"/>
              <a:buFont typeface="Helvetica Neue"/>
              <a:buNone/>
              <a:defRPr b="0" i="0" sz="3600" u="none" cap="none" strike="noStrik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3600"/>
              <a:buFont typeface="Helvetica Neue"/>
              <a:buNone/>
              <a:defRPr b="0" i="0" sz="3600" u="none" cap="none" strike="noStrik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3600"/>
              <a:buFont typeface="Helvetica Neue"/>
              <a:buNone/>
              <a:defRPr b="0" i="0" sz="3600" u="none" cap="none" strike="noStrik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" name="Google Shape;20;p2"/>
          <p:cNvSpPr txBox="1"/>
          <p:nvPr>
            <p:ph idx="1" type="body"/>
          </p:nvPr>
        </p:nvSpPr>
        <p:spPr>
          <a:xfrm>
            <a:off x="1179695" y="2650331"/>
            <a:ext cx="7307100" cy="1735800"/>
          </a:xfrm>
          <a:prstGeom prst="rect">
            <a:avLst/>
          </a:prstGeom>
          <a:noFill/>
          <a:ln>
            <a:noFill/>
          </a:ln>
        </p:spPr>
        <p:txBody>
          <a:bodyPr anchorCtr="0" anchor="t" bIns="51425" lIns="51425" spcFirstLastPara="1" rIns="51425" wrap="square" tIns="51425"/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000"/>
              <a:buFont typeface="Helvetica Neue Light"/>
              <a:buNone/>
              <a:defRPr b="0" i="0" sz="2000" u="none" cap="none" strike="noStrike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000"/>
              <a:buFont typeface="Helvetica Neue Light"/>
              <a:buNone/>
              <a:defRPr b="0" i="0" sz="2000" u="none" cap="none" strike="noStrike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000"/>
              <a:buFont typeface="Helvetica Neue Light"/>
              <a:buNone/>
              <a:defRPr b="0" i="0" sz="2000" u="none" cap="none" strike="noStrike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000"/>
              <a:buFont typeface="Helvetica Neue Light"/>
              <a:buNone/>
              <a:defRPr b="0" i="0" sz="2000" u="none" cap="none" strike="noStrike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000"/>
              <a:buFont typeface="Helvetica Neue Light"/>
              <a:buNone/>
              <a:defRPr b="0" i="0" sz="2000" u="none" cap="none" strike="noStrike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000"/>
              <a:buFont typeface="Helvetica Neue Light"/>
              <a:buNone/>
              <a:defRPr b="0" i="0" sz="2000" u="none" cap="none" strike="noStrike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000"/>
              <a:buFont typeface="Helvetica Neue Light"/>
              <a:buNone/>
              <a:defRPr b="0" i="0" sz="2000" u="none" cap="none" strike="noStrike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000"/>
              <a:buFont typeface="Helvetica Neue Light"/>
              <a:buNone/>
              <a:defRPr b="0" i="0" sz="2000" u="none" cap="none" strike="noStrike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000"/>
              <a:buFont typeface="Helvetica Neue Light"/>
              <a:buNone/>
              <a:defRPr b="0" i="0" sz="2000" u="none" cap="none" strike="noStrike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21" name="Google Shape;21;p2"/>
          <p:cNvSpPr txBox="1"/>
          <p:nvPr>
            <p:ph idx="12" type="sldNum"/>
          </p:nvPr>
        </p:nvSpPr>
        <p:spPr>
          <a:xfrm>
            <a:off x="4585097" y="4886325"/>
            <a:ext cx="178500" cy="1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8575" lIns="28575" spcFirstLastPara="1" rIns="28575" wrap="square" tIns="285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descr="Logo keepcoding nuevo solo círculo (1).png" id="22" name="Google Shape;22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424493" y="4109057"/>
            <a:ext cx="1921579" cy="1356541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2"/>
          <p:cNvSpPr/>
          <p:nvPr/>
        </p:nvSpPr>
        <p:spPr>
          <a:xfrm>
            <a:off x="1037096" y="4968477"/>
            <a:ext cx="4100400" cy="14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8575" lIns="28575" spcFirstLastPara="1" rIns="28575" wrap="square" tIns="2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Helvetica Neue"/>
              <a:buNone/>
            </a:pPr>
            <a:r>
              <a:rPr b="0" i="0" lang="es" sz="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© All rights reserved. </a:t>
            </a:r>
            <a:r>
              <a:rPr b="0" i="0" lang="es" sz="600" u="sng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www.keepcoding.io</a:t>
            </a:r>
            <a:endParaRPr b="0" i="0" sz="2000" u="sng" cap="none" strike="noStrike">
              <a:solidFill>
                <a:schemeClr val="hlink"/>
              </a:solidFill>
              <a:latin typeface="Gill Sans"/>
              <a:ea typeface="Gill Sans"/>
              <a:cs typeface="Gill Sans"/>
              <a:sym typeface="Gill Sans"/>
              <a:hlinkClick r:id="rId3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rincipio capítulo" type="tx">
  <p:cSld name="TITLE_AND_BODY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3"/>
          <p:cNvSpPr txBox="1"/>
          <p:nvPr>
            <p:ph type="title"/>
          </p:nvPr>
        </p:nvSpPr>
        <p:spPr>
          <a:xfrm>
            <a:off x="1314450" y="2028825"/>
            <a:ext cx="7472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51425" lIns="51425" spcFirstLastPara="1" rIns="51425" wrap="square" tIns="5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3600"/>
              <a:buFont typeface="Helvetica Neue"/>
              <a:buNone/>
              <a:defRPr b="0" i="0" sz="3600" u="none" cap="none" strike="noStrik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3600"/>
              <a:buFont typeface="Helvetica Neue"/>
              <a:buNone/>
              <a:defRPr b="0" i="0" sz="3600" u="none" cap="none" strike="noStrik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3600"/>
              <a:buFont typeface="Helvetica Neue"/>
              <a:buNone/>
              <a:defRPr b="0" i="0" sz="3600" u="none" cap="none" strike="noStrik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3600"/>
              <a:buFont typeface="Helvetica Neue"/>
              <a:buNone/>
              <a:defRPr b="0" i="0" sz="3600" u="none" cap="none" strike="noStrik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3600"/>
              <a:buFont typeface="Helvetica Neue"/>
              <a:buNone/>
              <a:defRPr b="0" i="0" sz="3600" u="none" cap="none" strike="noStrik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3600"/>
              <a:buFont typeface="Helvetica Neue"/>
              <a:buNone/>
              <a:defRPr b="0" i="0" sz="3600" u="none" cap="none" strike="noStrik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3600"/>
              <a:buFont typeface="Helvetica Neue"/>
              <a:buNone/>
              <a:defRPr b="0" i="0" sz="3600" u="none" cap="none" strike="noStrik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3600"/>
              <a:buFont typeface="Helvetica Neue"/>
              <a:buNone/>
              <a:defRPr b="0" i="0" sz="3600" u="none" cap="none" strike="noStrik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3600"/>
              <a:buFont typeface="Helvetica Neue"/>
              <a:buNone/>
              <a:defRPr b="0" i="0" sz="3600" u="none" cap="none" strike="noStrik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1" type="body"/>
          </p:nvPr>
        </p:nvSpPr>
        <p:spPr>
          <a:xfrm>
            <a:off x="1314450" y="2593181"/>
            <a:ext cx="74724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51425" lIns="51425" spcFirstLastPara="1" rIns="51425" wrap="square" tIns="51425"/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000"/>
              <a:buFont typeface="Helvetica Neue Light"/>
              <a:buNone/>
              <a:defRPr b="0" i="0" sz="2000" u="none" cap="none" strike="noStrike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000"/>
              <a:buFont typeface="Helvetica Neue Light"/>
              <a:buNone/>
              <a:defRPr b="0" i="0" sz="2000" u="none" cap="none" strike="noStrike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000"/>
              <a:buFont typeface="Helvetica Neue Light"/>
              <a:buNone/>
              <a:defRPr b="0" i="0" sz="2000" u="none" cap="none" strike="noStrike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000"/>
              <a:buFont typeface="Helvetica Neue Light"/>
              <a:buNone/>
              <a:defRPr b="0" i="0" sz="2000" u="none" cap="none" strike="noStrike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000"/>
              <a:buFont typeface="Helvetica Neue Light"/>
              <a:buNone/>
              <a:defRPr b="0" i="0" sz="2000" u="none" cap="none" strike="noStrike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000"/>
              <a:buFont typeface="Helvetica Neue Light"/>
              <a:buNone/>
              <a:defRPr b="0" i="0" sz="2000" u="none" cap="none" strike="noStrike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000"/>
              <a:buFont typeface="Helvetica Neue Light"/>
              <a:buNone/>
              <a:defRPr b="0" i="0" sz="2000" u="none" cap="none" strike="noStrike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000"/>
              <a:buFont typeface="Helvetica Neue Light"/>
              <a:buNone/>
              <a:defRPr b="0" i="0" sz="2000" u="none" cap="none" strike="noStrike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000"/>
              <a:buFont typeface="Helvetica Neue Light"/>
              <a:buNone/>
              <a:defRPr b="0" i="0" sz="2000" u="none" cap="none" strike="noStrike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27" name="Google Shape;27;p3"/>
          <p:cNvSpPr txBox="1"/>
          <p:nvPr>
            <p:ph idx="12" type="sldNum"/>
          </p:nvPr>
        </p:nvSpPr>
        <p:spPr>
          <a:xfrm>
            <a:off x="4477940" y="4886325"/>
            <a:ext cx="178500" cy="1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8575" lIns="28575" spcFirstLastPara="1" rIns="28575" wrap="square" tIns="285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Estandar Vacía" showMasterSp="0">
  <p:cSld name="Estandar Vacía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-28575" y="4729163"/>
            <a:ext cx="9194100" cy="421500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txBody>
          <a:bodyPr anchorCtr="0" anchor="ctr" bIns="28575" lIns="28575" spcFirstLastPara="1" rIns="28575" wrap="square" tIns="2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5151"/>
              </a:buClr>
              <a:buSzPts val="2000"/>
              <a:buFont typeface="Helvetica Neue Light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0" name="Google Shape;30;p4"/>
          <p:cNvSpPr/>
          <p:nvPr/>
        </p:nvSpPr>
        <p:spPr>
          <a:xfrm>
            <a:off x="8626547" y="3408"/>
            <a:ext cx="239400" cy="239400"/>
          </a:xfrm>
          <a:prstGeom prst="rect">
            <a:avLst/>
          </a:prstGeom>
          <a:solidFill>
            <a:srgbClr val="D35400"/>
          </a:solidFill>
          <a:ln>
            <a:noFill/>
          </a:ln>
        </p:spPr>
        <p:txBody>
          <a:bodyPr anchorCtr="0" anchor="ctr" bIns="28575" lIns="28575" spcFirstLastPara="1" rIns="28575" wrap="square" tIns="2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5151"/>
              </a:buClr>
              <a:buSzPts val="2000"/>
              <a:buFont typeface="Helvetica Neue Light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1" name="Google Shape;31;p4"/>
          <p:cNvSpPr/>
          <p:nvPr/>
        </p:nvSpPr>
        <p:spPr>
          <a:xfrm>
            <a:off x="8902558" y="3408"/>
            <a:ext cx="239400" cy="239400"/>
          </a:xfrm>
          <a:prstGeom prst="rect">
            <a:avLst/>
          </a:prstGeom>
          <a:solidFill>
            <a:srgbClr val="F39C12"/>
          </a:solidFill>
          <a:ln>
            <a:noFill/>
          </a:ln>
        </p:spPr>
        <p:txBody>
          <a:bodyPr anchorCtr="0" anchor="ctr" bIns="28575" lIns="28575" spcFirstLastPara="1" rIns="28575" wrap="square" tIns="2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5151"/>
              </a:buClr>
              <a:buSzPts val="2000"/>
              <a:buFont typeface="Helvetica Neue Light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2" name="Google Shape;32;p4"/>
          <p:cNvSpPr txBox="1"/>
          <p:nvPr>
            <p:ph idx="12" type="sldNum"/>
          </p:nvPr>
        </p:nvSpPr>
        <p:spPr>
          <a:xfrm>
            <a:off x="4477940" y="4886325"/>
            <a:ext cx="178500" cy="1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8575" lIns="28575" spcFirstLastPara="1" rIns="28575" wrap="square" tIns="285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descr="Logo keepcoding nuevo solo círculo (1).png" id="33" name="Google Shape;33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424493" y="4109057"/>
            <a:ext cx="1921579" cy="1356541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4"/>
          <p:cNvSpPr/>
          <p:nvPr/>
        </p:nvSpPr>
        <p:spPr>
          <a:xfrm>
            <a:off x="1037096" y="4968477"/>
            <a:ext cx="4100400" cy="14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8575" lIns="28575" spcFirstLastPara="1" rIns="28575" wrap="square" tIns="2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Helvetica Neue"/>
              <a:buNone/>
            </a:pPr>
            <a:r>
              <a:rPr b="0" i="0" lang="es" sz="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© All rights reserved. </a:t>
            </a:r>
            <a:r>
              <a:rPr b="0" i="0" lang="es" sz="600" u="sng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www.keepcoding.io</a:t>
            </a:r>
            <a:endParaRPr b="0" i="0" sz="2000" u="sng" cap="none" strike="noStrike">
              <a:solidFill>
                <a:schemeClr val="hlink"/>
              </a:solidFill>
              <a:latin typeface="Gill Sans"/>
              <a:ea typeface="Gill Sans"/>
              <a:cs typeface="Gill Sans"/>
              <a:sym typeface="Gill Sans"/>
              <a:hlinkClick r:id="rId3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acia con Imagen de fondo" showMasterSp="0">
  <p:cSld name="Vacia con Imagen de fondo">
    <p:bg>
      <p:bgPr>
        <a:blipFill rotWithShape="1">
          <a:blip r:embed="rId2">
            <a:alphaModFix/>
          </a:blip>
          <a:stretch>
            <a:fillRect b="0" l="0" r="0" t="0"/>
          </a:stretch>
        </a:blip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5"/>
          <p:cNvSpPr/>
          <p:nvPr/>
        </p:nvSpPr>
        <p:spPr>
          <a:xfrm>
            <a:off x="-28575" y="4729163"/>
            <a:ext cx="9194100" cy="421500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txBody>
          <a:bodyPr anchorCtr="0" anchor="ctr" bIns="28575" lIns="28575" spcFirstLastPara="1" rIns="28575" wrap="square" tIns="2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5151"/>
              </a:buClr>
              <a:buSzPts val="2000"/>
              <a:buFont typeface="Helvetica Neue Light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7" name="Google Shape;37;p5"/>
          <p:cNvSpPr/>
          <p:nvPr/>
        </p:nvSpPr>
        <p:spPr>
          <a:xfrm>
            <a:off x="8626547" y="3408"/>
            <a:ext cx="239400" cy="239400"/>
          </a:xfrm>
          <a:prstGeom prst="rect">
            <a:avLst/>
          </a:prstGeom>
          <a:solidFill>
            <a:srgbClr val="D35400"/>
          </a:solidFill>
          <a:ln>
            <a:noFill/>
          </a:ln>
        </p:spPr>
        <p:txBody>
          <a:bodyPr anchorCtr="0" anchor="ctr" bIns="28575" lIns="28575" spcFirstLastPara="1" rIns="28575" wrap="square" tIns="2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5151"/>
              </a:buClr>
              <a:buSzPts val="2000"/>
              <a:buFont typeface="Helvetica Neue Light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8" name="Google Shape;38;p5"/>
          <p:cNvSpPr/>
          <p:nvPr/>
        </p:nvSpPr>
        <p:spPr>
          <a:xfrm>
            <a:off x="8902558" y="3408"/>
            <a:ext cx="239400" cy="239400"/>
          </a:xfrm>
          <a:prstGeom prst="rect">
            <a:avLst/>
          </a:prstGeom>
          <a:solidFill>
            <a:srgbClr val="F39C12"/>
          </a:solidFill>
          <a:ln>
            <a:noFill/>
          </a:ln>
        </p:spPr>
        <p:txBody>
          <a:bodyPr anchorCtr="0" anchor="ctr" bIns="28575" lIns="28575" spcFirstLastPara="1" rIns="28575" wrap="square" tIns="2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5151"/>
              </a:buClr>
              <a:buSzPts val="2000"/>
              <a:buFont typeface="Helvetica Neue Light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9" name="Google Shape;39;p5"/>
          <p:cNvSpPr txBox="1"/>
          <p:nvPr>
            <p:ph type="title"/>
          </p:nvPr>
        </p:nvSpPr>
        <p:spPr>
          <a:xfrm>
            <a:off x="650081" y="864394"/>
            <a:ext cx="7836600" cy="1735800"/>
          </a:xfrm>
          <a:prstGeom prst="rect">
            <a:avLst/>
          </a:prstGeom>
          <a:noFill/>
          <a:ln>
            <a:noFill/>
          </a:ln>
          <a:effectLst>
            <a:outerShdw blurRad="38100" rotWithShape="0" dir="5400000" dist="50800">
              <a:srgbClr val="000000">
                <a:alpha val="49803"/>
              </a:srgbClr>
            </a:outerShdw>
          </a:effectLst>
        </p:spPr>
        <p:txBody>
          <a:bodyPr anchorCtr="0" anchor="ctr" bIns="51425" lIns="51425" spcFirstLastPara="1" rIns="51425" wrap="square" tIns="514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300"/>
              <a:buFont typeface="Helvetica Neue Light"/>
              <a:buNone/>
              <a:defRPr b="0" i="0" sz="43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3600"/>
              <a:buFont typeface="Helvetica Neue"/>
              <a:buNone/>
              <a:defRPr b="0" i="0" sz="3600" u="none" cap="none" strike="noStrik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3600"/>
              <a:buFont typeface="Helvetica Neue"/>
              <a:buNone/>
              <a:defRPr b="0" i="0" sz="3600" u="none" cap="none" strike="noStrik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3600"/>
              <a:buFont typeface="Helvetica Neue"/>
              <a:buNone/>
              <a:defRPr b="0" i="0" sz="3600" u="none" cap="none" strike="noStrik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3600"/>
              <a:buFont typeface="Helvetica Neue"/>
              <a:buNone/>
              <a:defRPr b="0" i="0" sz="3600" u="none" cap="none" strike="noStrik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3600"/>
              <a:buFont typeface="Helvetica Neue"/>
              <a:buNone/>
              <a:defRPr b="0" i="0" sz="3600" u="none" cap="none" strike="noStrik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3600"/>
              <a:buFont typeface="Helvetica Neue"/>
              <a:buNone/>
              <a:defRPr b="0" i="0" sz="3600" u="none" cap="none" strike="noStrik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3600"/>
              <a:buFont typeface="Helvetica Neue"/>
              <a:buNone/>
              <a:defRPr b="0" i="0" sz="3600" u="none" cap="none" strike="noStrik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3600"/>
              <a:buFont typeface="Helvetica Neue"/>
              <a:buNone/>
              <a:defRPr b="0" i="0" sz="3600" u="none" cap="none" strike="noStrik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40" name="Google Shape;40;p5"/>
          <p:cNvSpPr txBox="1"/>
          <p:nvPr>
            <p:ph idx="12" type="sldNum"/>
          </p:nvPr>
        </p:nvSpPr>
        <p:spPr>
          <a:xfrm>
            <a:off x="4477940" y="4886325"/>
            <a:ext cx="178500" cy="1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8575" lIns="28575" spcFirstLastPara="1" rIns="28575" wrap="square" tIns="285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descr="Logo keepcoding nuevo solo círculo (1).png" id="41" name="Google Shape;41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424493" y="4109057"/>
            <a:ext cx="1921579" cy="1356541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5"/>
          <p:cNvSpPr/>
          <p:nvPr/>
        </p:nvSpPr>
        <p:spPr>
          <a:xfrm>
            <a:off x="1037096" y="4968477"/>
            <a:ext cx="4100400" cy="14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8575" lIns="28575" spcFirstLastPara="1" rIns="28575" wrap="square" tIns="2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Helvetica Neue"/>
              <a:buNone/>
            </a:pPr>
            <a:r>
              <a:rPr b="0" i="0" lang="es" sz="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© All rights reserved. </a:t>
            </a:r>
            <a:r>
              <a:rPr b="0" i="0" lang="es" sz="600" u="sng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www.keepcoding.io</a:t>
            </a:r>
            <a:endParaRPr b="0" i="0" sz="2000" u="sng" cap="none" strike="noStrike">
              <a:solidFill>
                <a:schemeClr val="hlink"/>
              </a:solidFill>
              <a:latin typeface="Gill Sans"/>
              <a:ea typeface="Gill Sans"/>
              <a:cs typeface="Gill Sans"/>
              <a:sym typeface="Gill Sans"/>
              <a:hlinkClick r:id="rId4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Estándar Título+Texto" showMasterSp="0">
  <p:cSld name="Estándar Título+Texto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/>
          <p:nvPr/>
        </p:nvSpPr>
        <p:spPr>
          <a:xfrm>
            <a:off x="321469" y="228600"/>
            <a:ext cx="235800" cy="235800"/>
          </a:xfrm>
          <a:prstGeom prst="rect">
            <a:avLst/>
          </a:prstGeom>
          <a:solidFill>
            <a:srgbClr val="D35400"/>
          </a:solidFill>
          <a:ln>
            <a:noFill/>
          </a:ln>
        </p:spPr>
        <p:txBody>
          <a:bodyPr anchorCtr="0" anchor="ctr" bIns="28575" lIns="28575" spcFirstLastPara="1" rIns="28575" wrap="square" tIns="2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5151"/>
              </a:buClr>
              <a:buSzPts val="2000"/>
              <a:buFont typeface="Helvetica Neue Light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5" name="Google Shape;45;p6"/>
          <p:cNvSpPr/>
          <p:nvPr/>
        </p:nvSpPr>
        <p:spPr>
          <a:xfrm>
            <a:off x="-28575" y="4729163"/>
            <a:ext cx="9194100" cy="421500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txBody>
          <a:bodyPr anchorCtr="0" anchor="ctr" bIns="28575" lIns="28575" spcFirstLastPara="1" rIns="28575" wrap="square" tIns="2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5151"/>
              </a:buClr>
              <a:buSzPts val="2000"/>
              <a:buFont typeface="Helvetica Neue Light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6" name="Google Shape;46;p6"/>
          <p:cNvSpPr/>
          <p:nvPr/>
        </p:nvSpPr>
        <p:spPr>
          <a:xfrm>
            <a:off x="8626547" y="3408"/>
            <a:ext cx="239400" cy="239400"/>
          </a:xfrm>
          <a:prstGeom prst="rect">
            <a:avLst/>
          </a:prstGeom>
          <a:solidFill>
            <a:srgbClr val="D35400"/>
          </a:solidFill>
          <a:ln>
            <a:noFill/>
          </a:ln>
        </p:spPr>
        <p:txBody>
          <a:bodyPr anchorCtr="0" anchor="ctr" bIns="28575" lIns="28575" spcFirstLastPara="1" rIns="28575" wrap="square" tIns="2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5151"/>
              </a:buClr>
              <a:buSzPts val="2000"/>
              <a:buFont typeface="Helvetica Neue Light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7" name="Google Shape;47;p6"/>
          <p:cNvSpPr/>
          <p:nvPr/>
        </p:nvSpPr>
        <p:spPr>
          <a:xfrm>
            <a:off x="8902558" y="3408"/>
            <a:ext cx="239400" cy="239400"/>
          </a:xfrm>
          <a:prstGeom prst="rect">
            <a:avLst/>
          </a:prstGeom>
          <a:solidFill>
            <a:srgbClr val="F39C12"/>
          </a:solidFill>
          <a:ln>
            <a:noFill/>
          </a:ln>
        </p:spPr>
        <p:txBody>
          <a:bodyPr anchorCtr="0" anchor="ctr" bIns="28575" lIns="28575" spcFirstLastPara="1" rIns="28575" wrap="square" tIns="2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5151"/>
              </a:buClr>
              <a:buSzPts val="2000"/>
              <a:buFont typeface="Helvetica Neue Light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8" name="Google Shape;48;p6"/>
          <p:cNvSpPr txBox="1"/>
          <p:nvPr>
            <p:ph type="title"/>
          </p:nvPr>
        </p:nvSpPr>
        <p:spPr>
          <a:xfrm>
            <a:off x="578644" y="107156"/>
            <a:ext cx="7836600" cy="5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51425" lIns="51425" spcFirstLastPara="1" rIns="51425" wrap="square" tIns="5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700"/>
              <a:buFont typeface="Helvetica Neue"/>
              <a:buNone/>
              <a:defRPr b="0" i="0" sz="2700" u="none" cap="none" strike="noStrik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3600"/>
              <a:buFont typeface="Helvetica Neue"/>
              <a:buNone/>
              <a:defRPr b="0" i="0" sz="3600" u="none" cap="none" strike="noStrik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3600"/>
              <a:buFont typeface="Helvetica Neue"/>
              <a:buNone/>
              <a:defRPr b="0" i="0" sz="3600" u="none" cap="none" strike="noStrik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3600"/>
              <a:buFont typeface="Helvetica Neue"/>
              <a:buNone/>
              <a:defRPr b="0" i="0" sz="3600" u="none" cap="none" strike="noStrik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3600"/>
              <a:buFont typeface="Helvetica Neue"/>
              <a:buNone/>
              <a:defRPr b="0" i="0" sz="3600" u="none" cap="none" strike="noStrik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3600"/>
              <a:buFont typeface="Helvetica Neue"/>
              <a:buNone/>
              <a:defRPr b="0" i="0" sz="3600" u="none" cap="none" strike="noStrik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3600"/>
              <a:buFont typeface="Helvetica Neue"/>
              <a:buNone/>
              <a:defRPr b="0" i="0" sz="3600" u="none" cap="none" strike="noStrik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3600"/>
              <a:buFont typeface="Helvetica Neue"/>
              <a:buNone/>
              <a:defRPr b="0" i="0" sz="3600" u="none" cap="none" strike="noStrik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3600"/>
              <a:buFont typeface="Helvetica Neue"/>
              <a:buNone/>
              <a:defRPr b="0" i="0" sz="3600" u="none" cap="none" strike="noStrik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49" name="Google Shape;49;p6"/>
          <p:cNvSpPr txBox="1"/>
          <p:nvPr>
            <p:ph idx="1" type="body"/>
          </p:nvPr>
        </p:nvSpPr>
        <p:spPr>
          <a:xfrm>
            <a:off x="592931" y="785813"/>
            <a:ext cx="7836600" cy="25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51425" lIns="51425" spcFirstLastPara="1" rIns="51425" wrap="square" tIns="51425"/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000"/>
              <a:buFont typeface="Helvetica Neue Light"/>
              <a:buNone/>
              <a:defRPr b="0" i="0" sz="2000" u="none" cap="none" strike="noStrike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3238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1500"/>
              <a:buFont typeface="Helvetica Neue Light"/>
              <a:buChar char="&gt;"/>
              <a:defRPr b="0" i="0" sz="2000" u="none" cap="none" strike="noStrike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3238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1500"/>
              <a:buFont typeface="Helvetica Neue Light"/>
              <a:buChar char="•"/>
              <a:defRPr b="0" i="0" sz="2000" u="none" cap="none" strike="noStrike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3238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1500"/>
              <a:buFont typeface="Helvetica Neue Light"/>
              <a:buChar char="‣"/>
              <a:defRPr b="0" i="0" sz="2000" u="none" cap="none" strike="noStrike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3238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1500"/>
              <a:buFont typeface="Helvetica Neue Light"/>
              <a:buChar char="๏"/>
              <a:defRPr b="0" i="0" sz="2000" u="none" cap="none" strike="noStrike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000"/>
              <a:buFont typeface="Helvetica Neue Light"/>
              <a:buNone/>
              <a:defRPr b="0" i="0" sz="2000" u="none" cap="none" strike="noStrike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000"/>
              <a:buFont typeface="Helvetica Neue Light"/>
              <a:buNone/>
              <a:defRPr b="0" i="0" sz="2000" u="none" cap="none" strike="noStrike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000"/>
              <a:buFont typeface="Helvetica Neue Light"/>
              <a:buNone/>
              <a:defRPr b="0" i="0" sz="2000" u="none" cap="none" strike="noStrike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000"/>
              <a:buFont typeface="Helvetica Neue Light"/>
              <a:buNone/>
              <a:defRPr b="0" i="0" sz="2000" u="none" cap="none" strike="noStrike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50" name="Google Shape;50;p6"/>
          <p:cNvSpPr txBox="1"/>
          <p:nvPr>
            <p:ph idx="12" type="sldNum"/>
          </p:nvPr>
        </p:nvSpPr>
        <p:spPr>
          <a:xfrm>
            <a:off x="4477940" y="4886325"/>
            <a:ext cx="178500" cy="1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8575" lIns="28575" spcFirstLastPara="1" rIns="28575" wrap="square" tIns="285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descr="Logo keepcoding nuevo solo círculo (1).png" id="51" name="Google Shape;51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424493" y="4109057"/>
            <a:ext cx="1921579" cy="1356541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6"/>
          <p:cNvSpPr/>
          <p:nvPr/>
        </p:nvSpPr>
        <p:spPr>
          <a:xfrm>
            <a:off x="1037096" y="4968477"/>
            <a:ext cx="4100400" cy="14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8575" lIns="28575" spcFirstLastPara="1" rIns="28575" wrap="square" tIns="2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Helvetica Neue"/>
              <a:buNone/>
            </a:pPr>
            <a:r>
              <a:rPr b="0" i="0" lang="es" sz="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© All rights reserved. </a:t>
            </a:r>
            <a:r>
              <a:rPr b="0" i="0" lang="es" sz="600" u="sng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www.keepcoding.io</a:t>
            </a:r>
            <a:endParaRPr b="0" i="0" sz="2000" u="sng" cap="none" strike="noStrike">
              <a:solidFill>
                <a:schemeClr val="hlink"/>
              </a:solidFill>
              <a:latin typeface="Gill Sans"/>
              <a:ea typeface="Gill Sans"/>
              <a:cs typeface="Gill Sans"/>
              <a:sym typeface="Gill Sans"/>
              <a:hlinkClick r:id="rId3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Gracias" showMasterSp="0">
  <p:cSld name="Gracias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7"/>
          <p:cNvSpPr/>
          <p:nvPr/>
        </p:nvSpPr>
        <p:spPr>
          <a:xfrm>
            <a:off x="371" y="1803797"/>
            <a:ext cx="9129600" cy="11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28575" lIns="28575" spcFirstLastPara="1" rIns="28575" wrap="square" tIns="28575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5400"/>
              <a:buFont typeface="Helvetica Neue Light"/>
              <a:buNone/>
            </a:pPr>
            <a:r>
              <a:rPr b="0" i="0" lang="es" sz="5400" u="none" cap="none" strike="noStrike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GRACIAS</a:t>
            </a:r>
            <a:endParaRPr sz="800"/>
          </a:p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500"/>
              <a:buFont typeface="Helvetica Neue Light"/>
              <a:buNone/>
            </a:pPr>
            <a:r>
              <a:rPr b="0" i="0" lang="es" sz="2500" u="sng" cap="none" strike="noStrike">
                <a:solidFill>
                  <a:schemeClr val="hlink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2"/>
              </a:rPr>
              <a:t>www.keepcoding.io</a:t>
            </a:r>
            <a:endParaRPr sz="800"/>
          </a:p>
        </p:txBody>
      </p:sp>
      <p:sp>
        <p:nvSpPr>
          <p:cNvPr id="55" name="Google Shape;55;p7"/>
          <p:cNvSpPr/>
          <p:nvPr/>
        </p:nvSpPr>
        <p:spPr>
          <a:xfrm>
            <a:off x="-28575" y="4729163"/>
            <a:ext cx="9194100" cy="421500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txBody>
          <a:bodyPr anchorCtr="0" anchor="ctr" bIns="28575" lIns="28575" spcFirstLastPara="1" rIns="28575" wrap="square" tIns="2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5151"/>
              </a:buClr>
              <a:buSzPts val="2000"/>
              <a:buFont typeface="Helvetica Neue Light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56" name="Google Shape;56;p7"/>
          <p:cNvSpPr/>
          <p:nvPr/>
        </p:nvSpPr>
        <p:spPr>
          <a:xfrm>
            <a:off x="1037096" y="4968477"/>
            <a:ext cx="4100400" cy="14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8575" lIns="28575" spcFirstLastPara="1" rIns="28575" wrap="square" tIns="2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Helvetica Neue"/>
              <a:buNone/>
            </a:pPr>
            <a:r>
              <a:rPr b="0" i="0" lang="es" sz="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© All rights reserved. </a:t>
            </a:r>
            <a:r>
              <a:rPr b="0" i="0" lang="es" sz="600" u="sng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www.keepcoding.io</a:t>
            </a:r>
            <a:endParaRPr b="0" i="0" sz="2000" u="sng" cap="none" strike="noStrike">
              <a:solidFill>
                <a:schemeClr val="hlink"/>
              </a:solidFill>
              <a:latin typeface="Gill Sans"/>
              <a:ea typeface="Gill Sans"/>
              <a:cs typeface="Gill Sans"/>
              <a:sym typeface="Gill Sans"/>
              <a:hlinkClick r:id="rId3"/>
            </a:endParaRPr>
          </a:p>
        </p:txBody>
      </p:sp>
      <p:sp>
        <p:nvSpPr>
          <p:cNvPr id="57" name="Google Shape;57;p7"/>
          <p:cNvSpPr/>
          <p:nvPr/>
        </p:nvSpPr>
        <p:spPr>
          <a:xfrm>
            <a:off x="8626547" y="3408"/>
            <a:ext cx="239400" cy="239400"/>
          </a:xfrm>
          <a:prstGeom prst="rect">
            <a:avLst/>
          </a:prstGeom>
          <a:solidFill>
            <a:srgbClr val="D35400"/>
          </a:solidFill>
          <a:ln>
            <a:noFill/>
          </a:ln>
        </p:spPr>
        <p:txBody>
          <a:bodyPr anchorCtr="0" anchor="ctr" bIns="28575" lIns="28575" spcFirstLastPara="1" rIns="28575" wrap="square" tIns="2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5151"/>
              </a:buClr>
              <a:buSzPts val="2000"/>
              <a:buFont typeface="Helvetica Neue Light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58" name="Google Shape;58;p7"/>
          <p:cNvSpPr/>
          <p:nvPr/>
        </p:nvSpPr>
        <p:spPr>
          <a:xfrm>
            <a:off x="8902558" y="3408"/>
            <a:ext cx="239400" cy="239400"/>
          </a:xfrm>
          <a:prstGeom prst="rect">
            <a:avLst/>
          </a:prstGeom>
          <a:solidFill>
            <a:srgbClr val="F39C12"/>
          </a:solidFill>
          <a:ln>
            <a:noFill/>
          </a:ln>
        </p:spPr>
        <p:txBody>
          <a:bodyPr anchorCtr="0" anchor="ctr" bIns="28575" lIns="28575" spcFirstLastPara="1" rIns="28575" wrap="square" tIns="2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5151"/>
              </a:buClr>
              <a:buSzPts val="2000"/>
              <a:buFont typeface="Helvetica Neue Light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59" name="Google Shape;59;p7"/>
          <p:cNvSpPr txBox="1"/>
          <p:nvPr>
            <p:ph idx="12" type="sldNum"/>
          </p:nvPr>
        </p:nvSpPr>
        <p:spPr>
          <a:xfrm>
            <a:off x="4477940" y="4886325"/>
            <a:ext cx="178500" cy="1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8575" lIns="28575" spcFirstLastPara="1" rIns="28575" wrap="square" tIns="285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descr="Logo keepcoding nuevo solo círculo (1).png" id="60" name="Google Shape;60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424493" y="4109057"/>
            <a:ext cx="1921579" cy="13565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_1">
  <p:cSld name="TITLE_1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51425" lIns="51425" spcFirstLastPara="1" rIns="51425" wrap="square" tIns="5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63" name="Google Shape;63;p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51425" lIns="51425" spcFirstLastPara="1" rIns="51425" wrap="square" tIns="5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4" name="Google Shape;6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28575" lIns="28575" spcFirstLastPara="1" rIns="28575" wrap="square" tIns="2857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hyperlink" Target="http://www.keepcoding.io" TargetMode="Externa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10" Type="http://schemas.openxmlformats.org/officeDocument/2006/relationships/theme" Target="../theme/theme2.xml"/><Relationship Id="rId9" Type="http://schemas.openxmlformats.org/officeDocument/2006/relationships/slideLayout" Target="../slideLayouts/slideLayout7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935831" y="2171700"/>
            <a:ext cx="328500" cy="328500"/>
          </a:xfrm>
          <a:prstGeom prst="rect">
            <a:avLst/>
          </a:prstGeom>
          <a:solidFill>
            <a:srgbClr val="D35400"/>
          </a:solidFill>
          <a:ln>
            <a:noFill/>
          </a:ln>
        </p:spPr>
        <p:txBody>
          <a:bodyPr anchorCtr="0" anchor="ctr" bIns="28575" lIns="28575" spcFirstLastPara="1" rIns="28575" wrap="square" tIns="2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5151"/>
              </a:buClr>
              <a:buSzPts val="2000"/>
              <a:buFont typeface="Helvetica Neue Light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7" name="Google Shape;7;p1"/>
          <p:cNvSpPr/>
          <p:nvPr/>
        </p:nvSpPr>
        <p:spPr>
          <a:xfrm>
            <a:off x="-28575" y="4729163"/>
            <a:ext cx="9194100" cy="421500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txBody>
          <a:bodyPr anchorCtr="0" anchor="ctr" bIns="28575" lIns="28575" spcFirstLastPara="1" rIns="28575" wrap="square" tIns="2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5151"/>
              </a:buClr>
              <a:buSzPts val="2000"/>
              <a:buFont typeface="Helvetica Neue Light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1037096" y="4968477"/>
            <a:ext cx="4100400" cy="14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8575" lIns="28575" spcFirstLastPara="1" rIns="28575" wrap="square" tIns="2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Helvetica Neue"/>
              <a:buNone/>
            </a:pPr>
            <a:r>
              <a:rPr b="0" i="0" lang="es" sz="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© All rights reserved. </a:t>
            </a:r>
            <a:r>
              <a:rPr b="0" i="0" lang="es" sz="600" u="sng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www.keepcoding.io</a:t>
            </a:r>
            <a:endParaRPr b="0" i="0" sz="2000" u="sng" cap="none" strike="noStrike">
              <a:solidFill>
                <a:schemeClr val="hlink"/>
              </a:solidFill>
              <a:latin typeface="Gill Sans"/>
              <a:ea typeface="Gill Sans"/>
              <a:cs typeface="Gill Sans"/>
              <a:sym typeface="Gill Sans"/>
              <a:hlinkClick r:id="rId1"/>
            </a:endParaRPr>
          </a:p>
        </p:txBody>
      </p:sp>
      <p:sp>
        <p:nvSpPr>
          <p:cNvPr id="9" name="Google Shape;9;p1"/>
          <p:cNvSpPr/>
          <p:nvPr/>
        </p:nvSpPr>
        <p:spPr>
          <a:xfrm>
            <a:off x="8626547" y="3408"/>
            <a:ext cx="239400" cy="239400"/>
          </a:xfrm>
          <a:prstGeom prst="rect">
            <a:avLst/>
          </a:prstGeom>
          <a:solidFill>
            <a:srgbClr val="D35400"/>
          </a:solidFill>
          <a:ln>
            <a:noFill/>
          </a:ln>
        </p:spPr>
        <p:txBody>
          <a:bodyPr anchorCtr="0" anchor="ctr" bIns="28575" lIns="28575" spcFirstLastPara="1" rIns="28575" wrap="square" tIns="2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5151"/>
              </a:buClr>
              <a:buSzPts val="2000"/>
              <a:buFont typeface="Helvetica Neue Light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0" name="Google Shape;10;p1"/>
          <p:cNvSpPr/>
          <p:nvPr/>
        </p:nvSpPr>
        <p:spPr>
          <a:xfrm>
            <a:off x="8902558" y="3408"/>
            <a:ext cx="239400" cy="239400"/>
          </a:xfrm>
          <a:prstGeom prst="rect">
            <a:avLst/>
          </a:prstGeom>
          <a:solidFill>
            <a:srgbClr val="F39C12"/>
          </a:solidFill>
          <a:ln>
            <a:noFill/>
          </a:ln>
        </p:spPr>
        <p:txBody>
          <a:bodyPr anchorCtr="0" anchor="ctr" bIns="28575" lIns="28575" spcFirstLastPara="1" rIns="28575" wrap="square" tIns="2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5151"/>
              </a:buClr>
              <a:buSzPts val="2000"/>
              <a:buFont typeface="Helvetica Neue Light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1" name="Google Shape;11;p1"/>
          <p:cNvSpPr txBox="1"/>
          <p:nvPr>
            <p:ph type="title"/>
          </p:nvPr>
        </p:nvSpPr>
        <p:spPr>
          <a:xfrm>
            <a:off x="1314450" y="2028825"/>
            <a:ext cx="7472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51425" lIns="51425" spcFirstLastPara="1" rIns="51425" wrap="square" tIns="5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3600"/>
              <a:buFont typeface="Helvetica Neue"/>
              <a:buNone/>
              <a:defRPr b="0" i="0" sz="3600" u="none" cap="none" strike="noStrik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3600"/>
              <a:buFont typeface="Helvetica Neue"/>
              <a:buNone/>
              <a:defRPr b="0" i="0" sz="3600" u="none" cap="none" strike="noStrik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3600"/>
              <a:buFont typeface="Helvetica Neue"/>
              <a:buNone/>
              <a:defRPr b="0" i="0" sz="3600" u="none" cap="none" strike="noStrik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3600"/>
              <a:buFont typeface="Helvetica Neue"/>
              <a:buNone/>
              <a:defRPr b="0" i="0" sz="3600" u="none" cap="none" strike="noStrik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3600"/>
              <a:buFont typeface="Helvetica Neue"/>
              <a:buNone/>
              <a:defRPr b="0" i="0" sz="3600" u="none" cap="none" strike="noStrik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3600"/>
              <a:buFont typeface="Helvetica Neue"/>
              <a:buNone/>
              <a:defRPr b="0" i="0" sz="3600" u="none" cap="none" strike="noStrik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3600"/>
              <a:buFont typeface="Helvetica Neue"/>
              <a:buNone/>
              <a:defRPr b="0" i="0" sz="3600" u="none" cap="none" strike="noStrik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3600"/>
              <a:buFont typeface="Helvetica Neue"/>
              <a:buNone/>
              <a:defRPr b="0" i="0" sz="3600" u="none" cap="none" strike="noStrik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3600"/>
              <a:buFont typeface="Helvetica Neue"/>
              <a:buNone/>
              <a:defRPr b="0" i="0" sz="3600" u="none" cap="none" strike="noStrik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" type="body"/>
          </p:nvPr>
        </p:nvSpPr>
        <p:spPr>
          <a:xfrm>
            <a:off x="1314450" y="2593181"/>
            <a:ext cx="74724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51425" lIns="51425" spcFirstLastPara="1" rIns="51425" wrap="square" tIns="51425"/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000"/>
              <a:buFont typeface="Helvetica Neue Light"/>
              <a:buNone/>
              <a:defRPr b="0" i="0" sz="2000" u="none" cap="none" strike="noStrike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000"/>
              <a:buFont typeface="Helvetica Neue Light"/>
              <a:buNone/>
              <a:defRPr b="0" i="0" sz="2000" u="none" cap="none" strike="noStrike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000"/>
              <a:buFont typeface="Helvetica Neue Light"/>
              <a:buNone/>
              <a:defRPr b="0" i="0" sz="2000" u="none" cap="none" strike="noStrike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000"/>
              <a:buFont typeface="Helvetica Neue Light"/>
              <a:buNone/>
              <a:defRPr b="0" i="0" sz="2000" u="none" cap="none" strike="noStrike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000"/>
              <a:buFont typeface="Helvetica Neue Light"/>
              <a:buNone/>
              <a:defRPr b="0" i="0" sz="2000" u="none" cap="none" strike="noStrike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000"/>
              <a:buFont typeface="Helvetica Neue Light"/>
              <a:buNone/>
              <a:defRPr b="0" i="0" sz="2000" u="none" cap="none" strike="noStrike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000"/>
              <a:buFont typeface="Helvetica Neue Light"/>
              <a:buNone/>
              <a:defRPr b="0" i="0" sz="2000" u="none" cap="none" strike="noStrike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000"/>
              <a:buFont typeface="Helvetica Neue Light"/>
              <a:buNone/>
              <a:defRPr b="0" i="0" sz="2000" u="none" cap="none" strike="noStrike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000"/>
              <a:buFont typeface="Helvetica Neue Light"/>
              <a:buNone/>
              <a:defRPr b="0" i="0" sz="2000" u="none" cap="none" strike="noStrike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2" type="sldNum"/>
          </p:nvPr>
        </p:nvSpPr>
        <p:spPr>
          <a:xfrm>
            <a:off x="4477940" y="4886325"/>
            <a:ext cx="178500" cy="1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8575" lIns="28575" spcFirstLastPara="1" rIns="28575" wrap="square" tIns="285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descr="Logo keepcoding nuevo solo círculo (1).png" id="14" name="Google Shape;14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424493" y="4109057"/>
            <a:ext cx="1921579" cy="1356541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www.w3.org/" TargetMode="External"/><Relationship Id="rId4" Type="http://schemas.openxmlformats.org/officeDocument/2006/relationships/hyperlink" Target="https://www.w3schools.com/" TargetMode="External"/><Relationship Id="rId5" Type="http://schemas.openxmlformats.org/officeDocument/2006/relationships/hyperlink" Target="https://developer.mozilla.org/es/" TargetMode="External"/><Relationship Id="rId6" Type="http://schemas.openxmlformats.org/officeDocument/2006/relationships/image" Target="../media/image4.png"/><Relationship Id="rId7" Type="http://schemas.openxmlformats.org/officeDocument/2006/relationships/image" Target="../media/image6.png"/><Relationship Id="rId8" Type="http://schemas.openxmlformats.org/officeDocument/2006/relationships/image" Target="../media/image32.png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0.xml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1.xml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2.xml"/><Relationship Id="rId3" Type="http://schemas.openxmlformats.org/officeDocument/2006/relationships/image" Target="../media/image35.png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3.xml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4.xml"/><Relationship Id="rId3" Type="http://schemas.openxmlformats.org/officeDocument/2006/relationships/hyperlink" Target="http://cubic-bezier.com" TargetMode="External"/><Relationship Id="rId4" Type="http://schemas.openxmlformats.org/officeDocument/2006/relationships/image" Target="../media/image34.png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5.xml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6.xml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7.xml"/><Relationship Id="rId3" Type="http://schemas.openxmlformats.org/officeDocument/2006/relationships/image" Target="../media/image43.png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8.xml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9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0.xml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1.xml"/><Relationship Id="rId3" Type="http://schemas.openxmlformats.org/officeDocument/2006/relationships/image" Target="../media/image37.png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2.xml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3.xml"/><Relationship Id="rId3" Type="http://schemas.openxmlformats.org/officeDocument/2006/relationships/image" Target="../media/image42.png"/><Relationship Id="rId4" Type="http://schemas.openxmlformats.org/officeDocument/2006/relationships/image" Target="../media/image49.png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4.xml"/></Relationships>
</file>

<file path=ppt/slides/_rels/slide1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5.xml"/></Relationships>
</file>

<file path=ppt/slides/_rels/slide1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6.xml"/><Relationship Id="rId3" Type="http://schemas.openxmlformats.org/officeDocument/2006/relationships/hyperlink" Target="http://bradfrostweb.com/blog/web/responsive-nav-patterns/" TargetMode="External"/><Relationship Id="rId4" Type="http://schemas.openxmlformats.org/officeDocument/2006/relationships/hyperlink" Target="http://bradfrostweb.com/blog/web/responsive-nav-patterns/" TargetMode="External"/><Relationship Id="rId5" Type="http://schemas.openxmlformats.org/officeDocument/2006/relationships/hyperlink" Target="http://bradfrostweb.com/blog/web/complex-navigation-patterns-for-responsive-design/" TargetMode="External"/><Relationship Id="rId6" Type="http://schemas.openxmlformats.org/officeDocument/2006/relationships/hyperlink" Target="http://bradfrostweb.com/blog/web/complex-navigation-patterns-for-responsive-design/" TargetMode="External"/></Relationships>
</file>

<file path=ppt/slides/_rels/slide1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7.xml"/></Relationships>
</file>

<file path=ppt/slides/_rels/slide1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8.xml"/><Relationship Id="rId3" Type="http://schemas.openxmlformats.org/officeDocument/2006/relationships/image" Target="../media/image54.png"/></Relationships>
</file>

<file path=ppt/slides/_rels/slide1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9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/Relationships>
</file>

<file path=ppt/slides/_rels/slide1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0.xml"/><Relationship Id="rId3" Type="http://schemas.openxmlformats.org/officeDocument/2006/relationships/image" Target="../media/image46.png"/></Relationships>
</file>

<file path=ppt/slides/_rels/slide1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1.xml"/><Relationship Id="rId3" Type="http://schemas.openxmlformats.org/officeDocument/2006/relationships/image" Target="../media/image55.png"/></Relationships>
</file>

<file path=ppt/slides/_rels/slide1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2.xml"/><Relationship Id="rId3" Type="http://schemas.openxmlformats.org/officeDocument/2006/relationships/image" Target="../media/image44.png"/></Relationships>
</file>

<file path=ppt/slides/_rels/slide1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3.xml"/><Relationship Id="rId3" Type="http://schemas.openxmlformats.org/officeDocument/2006/relationships/image" Target="../media/image50.png"/></Relationships>
</file>

<file path=ppt/slides/_rels/slide1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4.xml"/></Relationships>
</file>

<file path=ppt/slides/_rels/slide1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5.xml"/></Relationships>
</file>

<file path=ppt/slides/_rels/slide1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6.xml"/></Relationships>
</file>

<file path=ppt/slides/_rels/slide1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7.xml"/></Relationships>
</file>

<file path=ppt/slides/_rels/slide1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8.xml"/><Relationship Id="rId3" Type="http://schemas.openxmlformats.org/officeDocument/2006/relationships/image" Target="../media/image53.png"/></Relationships>
</file>

<file path=ppt/slides/_rels/slide1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9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Relationship Id="rId4" Type="http://schemas.openxmlformats.org/officeDocument/2006/relationships/hyperlink" Target="https://www.w3.org/TR/html5/https://www.w3.org/TR/html5/" TargetMode="External"/></Relationships>
</file>

<file path=ppt/slides/_rels/slide1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0.xml"/><Relationship Id="rId3" Type="http://schemas.openxmlformats.org/officeDocument/2006/relationships/image" Target="../media/image45.png"/><Relationship Id="rId4" Type="http://schemas.openxmlformats.org/officeDocument/2006/relationships/image" Target="../media/image56.png"/><Relationship Id="rId5" Type="http://schemas.openxmlformats.org/officeDocument/2006/relationships/image" Target="../media/image51.png"/><Relationship Id="rId6" Type="http://schemas.openxmlformats.org/officeDocument/2006/relationships/image" Target="../media/image48.png"/><Relationship Id="rId7" Type="http://schemas.openxmlformats.org/officeDocument/2006/relationships/image" Target="../media/image57.png"/><Relationship Id="rId8" Type="http://schemas.openxmlformats.org/officeDocument/2006/relationships/image" Target="../media/image52.png"/></Relationships>
</file>

<file path=ppt/slides/_rels/slide1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1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validator.w3.org/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2.png"/><Relationship Id="rId4" Type="http://schemas.openxmlformats.org/officeDocument/2006/relationships/image" Target="../media/image11.png"/><Relationship Id="rId5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hyperlink" Target="mailto:alce65@hotmail.es" TargetMode="External"/><Relationship Id="rId4" Type="http://schemas.openxmlformats.org/officeDocument/2006/relationships/image" Target="../media/image47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6.png"/><Relationship Id="rId4" Type="http://schemas.openxmlformats.org/officeDocument/2006/relationships/hyperlink" Target="http://swwweet.com/presentaciones/viajartiempo/" TargetMode="Externa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3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4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9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7.xml"/><Relationship Id="rId3" Type="http://schemas.openxmlformats.org/officeDocument/2006/relationships/hyperlink" Target="http://microformats.org/" TargetMode="External"/><Relationship Id="rId4" Type="http://schemas.openxmlformats.org/officeDocument/2006/relationships/hyperlink" Target="https://schema.org/docs/gs.html" TargetMode="External"/><Relationship Id="rId5" Type="http://schemas.openxmlformats.org/officeDocument/2006/relationships/hyperlink" Target="https://www.w3.org/WAI/standards-guidelines/aria/" TargetMode="Externa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9.xml"/><Relationship Id="rId3" Type="http://schemas.openxmlformats.org/officeDocument/2006/relationships/hyperlink" Target="https://www.w3.org/standards/techs/css#w3c_all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20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26.png"/><Relationship Id="rId4" Type="http://schemas.openxmlformats.org/officeDocument/2006/relationships/hyperlink" Target="https://caniuse.com/" TargetMode="Externa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15.png"/><Relationship Id="rId4" Type="http://schemas.openxmlformats.org/officeDocument/2006/relationships/image" Target="../media/image23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5.xml"/><Relationship Id="rId3" Type="http://schemas.openxmlformats.org/officeDocument/2006/relationships/hyperlink" Target="http://getbem.com/" TargetMode="Externa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17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29.png"/><Relationship Id="rId4" Type="http://schemas.openxmlformats.org/officeDocument/2006/relationships/image" Target="../media/image25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22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5.xml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6.xml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7.xml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8.xml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9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blackrockdigital.github.io/startbootstrap-clean-blog" TargetMode="External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18.png"/><Relationship Id="rId4" Type="http://schemas.openxmlformats.org/officeDocument/2006/relationships/image" Target="../media/image33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1.xml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27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24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4.xml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5.xml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28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30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28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9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41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31.png"/><Relationship Id="rId4" Type="http://schemas.openxmlformats.org/officeDocument/2006/relationships/image" Target="../media/image36.pn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2.xml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38.png"/><Relationship Id="rId4" Type="http://schemas.openxmlformats.org/officeDocument/2006/relationships/hyperlink" Target="https://getbootstrap.com/" TargetMode="External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40.png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5.xml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6.xml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39.png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8.xml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9"/>
          <p:cNvSpPr txBox="1"/>
          <p:nvPr>
            <p:ph type="title"/>
          </p:nvPr>
        </p:nvSpPr>
        <p:spPr>
          <a:xfrm>
            <a:off x="932000" y="624500"/>
            <a:ext cx="7505700" cy="3597300"/>
          </a:xfrm>
          <a:prstGeom prst="rect">
            <a:avLst/>
          </a:prstGeom>
          <a:solidFill>
            <a:srgbClr val="F39C12"/>
          </a:solidFill>
        </p:spPr>
        <p:txBody>
          <a:bodyPr anchorCtr="0" anchor="ctr" bIns="51425" lIns="51425" spcFirstLastPara="1" rIns="51425" wrap="square" tIns="5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6000">
                <a:solidFill>
                  <a:srgbClr val="D35400"/>
                </a:solidFill>
              </a:rPr>
              <a:t>Fundamentos de</a:t>
            </a:r>
            <a:br>
              <a:rPr b="1" lang="es" sz="6000">
                <a:solidFill>
                  <a:srgbClr val="D35400"/>
                </a:solidFill>
              </a:rPr>
            </a:br>
            <a:r>
              <a:rPr b="1" lang="es" sz="6000">
                <a:solidFill>
                  <a:srgbClr val="D35400"/>
                </a:solidFill>
              </a:rPr>
              <a:t>HTML, CSS y JavaScript</a:t>
            </a:r>
            <a:endParaRPr b="1" sz="6000">
              <a:solidFill>
                <a:srgbClr val="D3540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8"/>
          <p:cNvSpPr txBox="1"/>
          <p:nvPr>
            <p:ph type="title"/>
          </p:nvPr>
        </p:nvSpPr>
        <p:spPr>
          <a:xfrm>
            <a:off x="578644" y="107156"/>
            <a:ext cx="7836600" cy="543000"/>
          </a:xfrm>
          <a:prstGeom prst="rect">
            <a:avLst/>
          </a:prstGeom>
        </p:spPr>
        <p:txBody>
          <a:bodyPr anchorCtr="0" anchor="t" bIns="51425" lIns="51425" spcFirstLastPara="1" rIns="51425" wrap="square" tIns="5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Fuentes de información</a:t>
            </a:r>
            <a:endParaRPr/>
          </a:p>
        </p:txBody>
      </p:sp>
      <p:sp>
        <p:nvSpPr>
          <p:cNvPr id="130" name="Google Shape;130;p18"/>
          <p:cNvSpPr txBox="1"/>
          <p:nvPr>
            <p:ph idx="1" type="body"/>
          </p:nvPr>
        </p:nvSpPr>
        <p:spPr>
          <a:xfrm>
            <a:off x="1128425" y="1095825"/>
            <a:ext cx="5255100" cy="3072600"/>
          </a:xfrm>
          <a:prstGeom prst="rect">
            <a:avLst/>
          </a:prstGeom>
        </p:spPr>
        <p:txBody>
          <a:bodyPr anchorCtr="0" anchor="t" bIns="51425" lIns="51425" spcFirstLastPara="1" rIns="51425" wrap="square" tIns="5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chemeClr val="hlink"/>
                </a:solidFill>
                <a:hlinkClick r:id="rId3"/>
              </a:rPr>
              <a:t>https://www.w3.org/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chemeClr val="hlink"/>
                </a:solidFill>
                <a:hlinkClick r:id="rId4"/>
              </a:rPr>
              <a:t>https://www.w3schools.com/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chemeClr val="hlink"/>
                </a:solidFill>
                <a:hlinkClick r:id="rId5"/>
              </a:rPr>
              <a:t>https://developer.mozilla.org/es/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1" name="Google Shape;131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57700" y="2266775"/>
            <a:ext cx="3038475" cy="64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57700" y="3242063"/>
            <a:ext cx="2286000" cy="809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957700" y="958913"/>
            <a:ext cx="2632220" cy="98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08"/>
          <p:cNvSpPr txBox="1"/>
          <p:nvPr>
            <p:ph type="title"/>
          </p:nvPr>
        </p:nvSpPr>
        <p:spPr>
          <a:xfrm>
            <a:off x="650081" y="864394"/>
            <a:ext cx="7836600" cy="1735800"/>
          </a:xfrm>
          <a:prstGeom prst="rect">
            <a:avLst/>
          </a:prstGeom>
        </p:spPr>
        <p:txBody>
          <a:bodyPr anchorCtr="0" anchor="ctr" bIns="51425" lIns="51425" spcFirstLastPara="1" rIns="51425" wrap="square" tIns="5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Ejercicio. Consiguiendo el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“Holy Grail Layout” </a:t>
            </a:r>
            <a:endParaRPr/>
          </a:p>
        </p:txBody>
      </p:sp>
      <p:sp>
        <p:nvSpPr>
          <p:cNvPr id="746" name="Google Shape;746;p108"/>
          <p:cNvSpPr txBox="1"/>
          <p:nvPr/>
        </p:nvSpPr>
        <p:spPr>
          <a:xfrm>
            <a:off x="2506925" y="2898125"/>
            <a:ext cx="5580300" cy="13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Uso de display flex para crearlo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09"/>
          <p:cNvSpPr txBox="1"/>
          <p:nvPr>
            <p:ph type="title"/>
          </p:nvPr>
        </p:nvSpPr>
        <p:spPr>
          <a:xfrm>
            <a:off x="650081" y="864394"/>
            <a:ext cx="7836600" cy="1735800"/>
          </a:xfrm>
          <a:prstGeom prst="rect">
            <a:avLst/>
          </a:prstGeom>
        </p:spPr>
        <p:txBody>
          <a:bodyPr anchorCtr="0" anchor="ctr" bIns="51425" lIns="51425" spcFirstLastPara="1" rIns="51425" wrap="square" tIns="5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Proyecto. Utilizando FlexBox</a:t>
            </a:r>
            <a:endParaRPr/>
          </a:p>
        </p:txBody>
      </p:sp>
      <p:sp>
        <p:nvSpPr>
          <p:cNvPr id="752" name="Google Shape;752;p109"/>
          <p:cNvSpPr txBox="1"/>
          <p:nvPr/>
        </p:nvSpPr>
        <p:spPr>
          <a:xfrm>
            <a:off x="2506925" y="2898125"/>
            <a:ext cx="5580300" cy="13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Posts: colocando el botón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Footer: redes sociales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p110"/>
          <p:cNvSpPr txBox="1"/>
          <p:nvPr>
            <p:ph type="title"/>
          </p:nvPr>
        </p:nvSpPr>
        <p:spPr>
          <a:xfrm>
            <a:off x="578644" y="107156"/>
            <a:ext cx="7836600" cy="543000"/>
          </a:xfrm>
          <a:prstGeom prst="rect">
            <a:avLst/>
          </a:prstGeom>
        </p:spPr>
        <p:txBody>
          <a:bodyPr anchorCtr="0" anchor="t" bIns="51425" lIns="51425" spcFirstLastPara="1" rIns="51425" wrap="square" tIns="5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CSS Dinámico</a:t>
            </a:r>
            <a:endParaRPr/>
          </a:p>
        </p:txBody>
      </p:sp>
      <p:sp>
        <p:nvSpPr>
          <p:cNvPr id="758" name="Google Shape;758;p110"/>
          <p:cNvSpPr txBox="1"/>
          <p:nvPr>
            <p:ph idx="1" type="body"/>
          </p:nvPr>
        </p:nvSpPr>
        <p:spPr>
          <a:xfrm>
            <a:off x="592925" y="785825"/>
            <a:ext cx="3199200" cy="1279800"/>
          </a:xfrm>
          <a:prstGeom prst="rect">
            <a:avLst/>
          </a:prstGeom>
        </p:spPr>
        <p:txBody>
          <a:bodyPr anchorCtr="0" anchor="t" bIns="51425" lIns="51425" spcFirstLastPara="1" rIns="51425" wrap="square" tIns="5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/>
              <a:t>Transiciones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/>
              <a:t>Transformaciones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/>
              <a:t>Animaciones</a:t>
            </a:r>
            <a:endParaRPr/>
          </a:p>
        </p:txBody>
      </p:sp>
      <p:pic>
        <p:nvPicPr>
          <p:cNvPr id="759" name="Google Shape;759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61279" y="1409306"/>
            <a:ext cx="2486025" cy="2809875"/>
          </a:xfrm>
          <a:prstGeom prst="rect">
            <a:avLst/>
          </a:prstGeom>
          <a:noFill/>
          <a:ln>
            <a:noFill/>
          </a:ln>
        </p:spPr>
      </p:pic>
      <p:sp>
        <p:nvSpPr>
          <p:cNvPr id="760" name="Google Shape;760;p110"/>
          <p:cNvSpPr txBox="1"/>
          <p:nvPr/>
        </p:nvSpPr>
        <p:spPr>
          <a:xfrm>
            <a:off x="1980175" y="2355250"/>
            <a:ext cx="2922900" cy="109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CSS3 incorpora la posibilidad de efectos animados que hasta el momento sólo eran posibles con Flash o JavaScript</a:t>
            </a:r>
            <a:br>
              <a:rPr lang="es"/>
            </a:br>
            <a:endParaRPr/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p111"/>
          <p:cNvSpPr txBox="1"/>
          <p:nvPr>
            <p:ph type="title"/>
          </p:nvPr>
        </p:nvSpPr>
        <p:spPr>
          <a:xfrm>
            <a:off x="578644" y="107156"/>
            <a:ext cx="7836600" cy="543000"/>
          </a:xfrm>
          <a:prstGeom prst="rect">
            <a:avLst/>
          </a:prstGeom>
        </p:spPr>
        <p:txBody>
          <a:bodyPr anchorCtr="0" anchor="t" bIns="51425" lIns="51425" spcFirstLastPara="1" rIns="51425" wrap="square" tIns="5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Transiciones</a:t>
            </a:r>
            <a:endParaRPr/>
          </a:p>
        </p:txBody>
      </p:sp>
      <p:sp>
        <p:nvSpPr>
          <p:cNvPr id="766" name="Google Shape;766;p111"/>
          <p:cNvSpPr txBox="1"/>
          <p:nvPr>
            <p:ph idx="1" type="body"/>
          </p:nvPr>
        </p:nvSpPr>
        <p:spPr>
          <a:xfrm>
            <a:off x="592925" y="785818"/>
            <a:ext cx="7836600" cy="1128300"/>
          </a:xfrm>
          <a:prstGeom prst="rect">
            <a:avLst/>
          </a:prstGeom>
        </p:spPr>
        <p:txBody>
          <a:bodyPr anchorCtr="0" anchor="t" bIns="51425" lIns="51425" spcFirstLastPara="1" rIns="51425" wrap="square" tIns="5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permite suavizar los cambios (tweening), creando automáticamente el resto de los pasos que se encuentran implícitos en un cambio de estado (e.g. cambio de color, cambio de fuente…)</a:t>
            </a:r>
            <a:br>
              <a:rPr lang="es"/>
            </a:br>
            <a:endParaRPr/>
          </a:p>
        </p:txBody>
      </p:sp>
      <p:sp>
        <p:nvSpPr>
          <p:cNvPr id="767" name="Google Shape;767;p111"/>
          <p:cNvSpPr txBox="1"/>
          <p:nvPr/>
        </p:nvSpPr>
        <p:spPr>
          <a:xfrm>
            <a:off x="4316125" y="2049800"/>
            <a:ext cx="3000000" cy="140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a.smooth {…</a:t>
            </a:r>
            <a:br>
              <a:rPr lang="es"/>
            </a:br>
            <a:r>
              <a:rPr lang="es"/>
              <a:t>	transition----}</a:t>
            </a:r>
            <a:br>
              <a:rPr lang="es"/>
            </a:br>
            <a:r>
              <a:rPr lang="es"/>
              <a:t>a.smooth:hover, a.smooth:focus { </a:t>
            </a:r>
            <a:br>
              <a:rPr lang="es"/>
            </a:br>
            <a:r>
              <a:rPr lang="es"/>
              <a:t>	background-color: red; </a:t>
            </a:r>
            <a:br>
              <a:rPr lang="es"/>
            </a:br>
            <a:r>
              <a:rPr lang="es"/>
              <a:t>} </a:t>
            </a:r>
            <a:br>
              <a:rPr lang="es"/>
            </a:br>
            <a:endParaRPr/>
          </a:p>
        </p:txBody>
      </p:sp>
      <p:sp>
        <p:nvSpPr>
          <p:cNvPr id="768" name="Google Shape;768;p111"/>
          <p:cNvSpPr txBox="1"/>
          <p:nvPr/>
        </p:nvSpPr>
        <p:spPr>
          <a:xfrm>
            <a:off x="813575" y="2049800"/>
            <a:ext cx="3000000" cy="95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El proceso de transición suele aparecer ligado a una pseudoclase como :hover, :focus, or :active</a:t>
            </a:r>
            <a:br>
              <a:rPr lang="es"/>
            </a:br>
            <a:endParaRPr/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p112"/>
          <p:cNvSpPr txBox="1"/>
          <p:nvPr>
            <p:ph type="title"/>
          </p:nvPr>
        </p:nvSpPr>
        <p:spPr>
          <a:xfrm>
            <a:off x="578644" y="107156"/>
            <a:ext cx="7836600" cy="543000"/>
          </a:xfrm>
          <a:prstGeom prst="rect">
            <a:avLst/>
          </a:prstGeom>
        </p:spPr>
        <p:txBody>
          <a:bodyPr anchorCtr="0" anchor="t" bIns="51425" lIns="51425" spcFirstLastPara="1" rIns="51425" wrap="square" tIns="5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Transition: </a:t>
            </a:r>
            <a:r>
              <a:rPr lang="es"/>
              <a:t>propiedades</a:t>
            </a:r>
            <a:endParaRPr/>
          </a:p>
        </p:txBody>
      </p:sp>
      <p:sp>
        <p:nvSpPr>
          <p:cNvPr id="774" name="Google Shape;774;p112"/>
          <p:cNvSpPr txBox="1"/>
          <p:nvPr>
            <p:ph idx="1" type="body"/>
          </p:nvPr>
        </p:nvSpPr>
        <p:spPr>
          <a:xfrm>
            <a:off x="578653" y="730675"/>
            <a:ext cx="4550700" cy="2521800"/>
          </a:xfrm>
          <a:prstGeom prst="rect">
            <a:avLst/>
          </a:prstGeom>
        </p:spPr>
        <p:txBody>
          <a:bodyPr anchorCtr="0" anchor="t" bIns="51425" lIns="51425" spcFirstLastPara="1" rIns="51425" wrap="square" tIns="5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/>
              <a:t>transition-property: all;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/>
              <a:t>transition-duration: 1s;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/>
              <a:t>transition-timing-function: linear;</a:t>
            </a:r>
            <a:br>
              <a:rPr lang="es"/>
            </a:br>
            <a:r>
              <a:rPr lang="es"/>
              <a:t>transition-delay: 1s;</a:t>
            </a:r>
            <a:endParaRPr/>
          </a:p>
        </p:txBody>
      </p:sp>
      <p:sp>
        <p:nvSpPr>
          <p:cNvPr id="775" name="Google Shape;775;p112"/>
          <p:cNvSpPr txBox="1"/>
          <p:nvPr/>
        </p:nvSpPr>
        <p:spPr>
          <a:xfrm>
            <a:off x="1112925" y="3058500"/>
            <a:ext cx="2348400" cy="4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chemeClr val="hlink"/>
                </a:solidFill>
                <a:hlinkClick r:id="rId3"/>
              </a:rPr>
              <a:t>http://cubic-bezier.com</a:t>
            </a:r>
            <a:endParaRPr/>
          </a:p>
        </p:txBody>
      </p:sp>
      <p:pic>
        <p:nvPicPr>
          <p:cNvPr id="776" name="Google Shape;776;p1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23225" y="1859183"/>
            <a:ext cx="4426449" cy="26378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113"/>
          <p:cNvSpPr txBox="1"/>
          <p:nvPr>
            <p:ph type="title"/>
          </p:nvPr>
        </p:nvSpPr>
        <p:spPr>
          <a:xfrm>
            <a:off x="578644" y="107156"/>
            <a:ext cx="7836600" cy="543000"/>
          </a:xfrm>
          <a:prstGeom prst="rect">
            <a:avLst/>
          </a:prstGeom>
        </p:spPr>
        <p:txBody>
          <a:bodyPr anchorCtr="0" anchor="t" bIns="51425" lIns="51425" spcFirstLastPara="1" rIns="51425" wrap="square" tIns="5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Transformaciones</a:t>
            </a:r>
            <a:endParaRPr/>
          </a:p>
        </p:txBody>
      </p:sp>
      <p:sp>
        <p:nvSpPr>
          <p:cNvPr id="782" name="Google Shape;782;p113"/>
          <p:cNvSpPr txBox="1"/>
          <p:nvPr>
            <p:ph idx="1" type="body"/>
          </p:nvPr>
        </p:nvSpPr>
        <p:spPr>
          <a:xfrm>
            <a:off x="592925" y="785826"/>
            <a:ext cx="7836600" cy="2824200"/>
          </a:xfrm>
          <a:prstGeom prst="rect">
            <a:avLst/>
          </a:prstGeom>
        </p:spPr>
        <p:txBody>
          <a:bodyPr anchorCtr="0" anchor="t" bIns="51425" lIns="51425" spcFirstLastPara="1" rIns="51425" wrap="square" tIns="5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transform -&gt; puede operar cuatro transformaciones básicas en un elemento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/>
              <a:t>e</a:t>
            </a:r>
            <a:r>
              <a:rPr lang="es"/>
              <a:t>scalar: scaleX(x) , scaleY(y), scale(x,y)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/>
              <a:t>rotar rotate(grados: deg)</a:t>
            </a:r>
            <a:br>
              <a:rPr lang="es"/>
            </a:br>
            <a:r>
              <a:rPr lang="es"/>
              <a:t>El centro de rotación se puede modificar con transform-origin:</a:t>
            </a:r>
            <a:br>
              <a:rPr lang="es"/>
            </a:br>
            <a:r>
              <a:rPr lang="es"/>
              <a:t>percentage | length | left| center| right| top| bottom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/>
              <a:t>inclinar skewX(deg) skewY(deg) skew(deg, [deg])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/>
              <a:t>trasladar o mover translateX(x), translateY(y), translate(x,y)</a:t>
            </a:r>
            <a:br>
              <a:rPr lang="es"/>
            </a:br>
            <a:endParaRPr/>
          </a:p>
        </p:txBody>
      </p:sp>
      <p:sp>
        <p:nvSpPr>
          <p:cNvPr id="783" name="Google Shape;783;p113"/>
          <p:cNvSpPr txBox="1"/>
          <p:nvPr/>
        </p:nvSpPr>
        <p:spPr>
          <a:xfrm>
            <a:off x="2950975" y="3610025"/>
            <a:ext cx="51849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Se pueden aplicar a la vez diversas transformaciones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Se pueden combinar con transiciones</a:t>
            </a:r>
            <a:endParaRPr/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p114"/>
          <p:cNvSpPr txBox="1"/>
          <p:nvPr>
            <p:ph type="title"/>
          </p:nvPr>
        </p:nvSpPr>
        <p:spPr>
          <a:xfrm>
            <a:off x="650081" y="864394"/>
            <a:ext cx="7836600" cy="1735800"/>
          </a:xfrm>
          <a:prstGeom prst="rect">
            <a:avLst/>
          </a:prstGeom>
        </p:spPr>
        <p:txBody>
          <a:bodyPr anchorCtr="0" anchor="ctr" bIns="51425" lIns="51425" spcFirstLastPara="1" rIns="51425" wrap="square" tIns="5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Proyecto. Utilizando CSS Dinámico</a:t>
            </a:r>
            <a:endParaRPr/>
          </a:p>
        </p:txBody>
      </p:sp>
      <p:sp>
        <p:nvSpPr>
          <p:cNvPr id="789" name="Google Shape;789;p114"/>
          <p:cNvSpPr txBox="1"/>
          <p:nvPr/>
        </p:nvSpPr>
        <p:spPr>
          <a:xfrm>
            <a:off x="2506925" y="2898125"/>
            <a:ext cx="5580300" cy="13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Transiciones / Transformaciones en el </a:t>
            </a:r>
            <a:r>
              <a:rPr lang="es">
                <a:solidFill>
                  <a:schemeClr val="lt1"/>
                </a:solidFill>
              </a:rPr>
              <a:t>menú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115"/>
          <p:cNvSpPr txBox="1"/>
          <p:nvPr>
            <p:ph type="title"/>
          </p:nvPr>
        </p:nvSpPr>
        <p:spPr>
          <a:xfrm>
            <a:off x="578644" y="107156"/>
            <a:ext cx="7836600" cy="543000"/>
          </a:xfrm>
          <a:prstGeom prst="rect">
            <a:avLst/>
          </a:prstGeom>
        </p:spPr>
        <p:txBody>
          <a:bodyPr anchorCtr="0" anchor="t" bIns="51425" lIns="51425" spcFirstLastPara="1" rIns="51425" wrap="square" tIns="5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Animaciones: keyframes</a:t>
            </a:r>
            <a:endParaRPr/>
          </a:p>
        </p:txBody>
      </p:sp>
      <p:sp>
        <p:nvSpPr>
          <p:cNvPr id="795" name="Google Shape;795;p115"/>
          <p:cNvSpPr txBox="1"/>
          <p:nvPr>
            <p:ph idx="1" type="body"/>
          </p:nvPr>
        </p:nvSpPr>
        <p:spPr>
          <a:xfrm>
            <a:off x="592925" y="785825"/>
            <a:ext cx="3750900" cy="1073100"/>
          </a:xfrm>
          <a:prstGeom prst="rect">
            <a:avLst/>
          </a:prstGeom>
        </p:spPr>
        <p:txBody>
          <a:bodyPr anchorCtr="0" anchor="t" bIns="51425" lIns="51425" spcFirstLastPara="1" rIns="51425" wrap="square" tIns="5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@keyframes: Definimos la serie de etapas que constituyen la secuencia de animación</a:t>
            </a:r>
            <a:br>
              <a:rPr lang="es"/>
            </a:br>
            <a:endParaRPr/>
          </a:p>
        </p:txBody>
      </p:sp>
      <p:sp>
        <p:nvSpPr>
          <p:cNvPr id="796" name="Google Shape;796;p115"/>
          <p:cNvSpPr txBox="1"/>
          <p:nvPr/>
        </p:nvSpPr>
        <p:spPr>
          <a:xfrm>
            <a:off x="1316250" y="2203600"/>
            <a:ext cx="3592800" cy="21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@keyframes colors {</a:t>
            </a:r>
            <a:br>
              <a:rPr lang="es"/>
            </a:br>
            <a:r>
              <a:rPr lang="es"/>
              <a:t>	</a:t>
            </a:r>
            <a:r>
              <a:rPr lang="es"/>
              <a:t>0% { background-color: red; }</a:t>
            </a:r>
            <a:br>
              <a:rPr lang="es"/>
            </a:br>
            <a:r>
              <a:rPr lang="es"/>
              <a:t>	20% { background-color: orange; }</a:t>
            </a:r>
            <a:br>
              <a:rPr lang="es"/>
            </a:br>
            <a:r>
              <a:rPr lang="es"/>
              <a:t>	40% { background-color: yellow; }</a:t>
            </a:r>
            <a:br>
              <a:rPr lang="es"/>
            </a:br>
            <a:r>
              <a:rPr lang="es"/>
              <a:t>	60% { background-color: green; }</a:t>
            </a:r>
            <a:br>
              <a:rPr lang="es"/>
            </a:br>
            <a:r>
              <a:rPr lang="es"/>
              <a:t>	80% { background-color: blue; }</a:t>
            </a:r>
            <a:br>
              <a:rPr lang="es"/>
            </a:br>
            <a:r>
              <a:rPr lang="es"/>
              <a:t>	100% { background-color: purple; }</a:t>
            </a:r>
            <a:br>
              <a:rPr lang="es"/>
            </a:br>
            <a:r>
              <a:rPr lang="es"/>
              <a:t>}</a:t>
            </a:r>
            <a:br>
              <a:rPr lang="es"/>
            </a:br>
            <a:endParaRPr/>
          </a:p>
        </p:txBody>
      </p:sp>
      <p:pic>
        <p:nvPicPr>
          <p:cNvPr id="797" name="Google Shape;797;p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34400" y="494752"/>
            <a:ext cx="2087650" cy="393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p116"/>
          <p:cNvSpPr txBox="1"/>
          <p:nvPr>
            <p:ph type="title"/>
          </p:nvPr>
        </p:nvSpPr>
        <p:spPr>
          <a:xfrm>
            <a:off x="578644" y="107156"/>
            <a:ext cx="7836600" cy="543000"/>
          </a:xfrm>
          <a:prstGeom prst="rect">
            <a:avLst/>
          </a:prstGeom>
        </p:spPr>
        <p:txBody>
          <a:bodyPr anchorCtr="0" anchor="t" bIns="51425" lIns="51425" spcFirstLastPara="1" rIns="51425" wrap="square" tIns="5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Animaciones: animation</a:t>
            </a:r>
            <a:endParaRPr/>
          </a:p>
        </p:txBody>
      </p:sp>
      <p:sp>
        <p:nvSpPr>
          <p:cNvPr id="803" name="Google Shape;803;p116"/>
          <p:cNvSpPr txBox="1"/>
          <p:nvPr>
            <p:ph idx="1" type="body"/>
          </p:nvPr>
        </p:nvSpPr>
        <p:spPr>
          <a:xfrm>
            <a:off x="578650" y="1020250"/>
            <a:ext cx="7836600" cy="2976000"/>
          </a:xfrm>
          <a:prstGeom prst="rect">
            <a:avLst/>
          </a:prstGeom>
        </p:spPr>
        <p:txBody>
          <a:bodyPr anchorCtr="0" anchor="t" bIns="51425" lIns="51425" spcFirstLastPara="1" rIns="51425" wrap="square" tIns="5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/>
              <a:t>animation-name nombre de la secuencia de animación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/>
              <a:t>animation-duration tiempo en segundos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/>
              <a:t>animation-timing-function forma de aceleración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/>
              <a:t>animation-iteration-count número de veces que se repite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/>
              <a:t>animation-direction posible dirección adelante y/o atrás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/>
              <a:t>animation-play-state estado reproduciéndose o en pausa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/>
              <a:t>animation-delay </a:t>
            </a:r>
            <a:r>
              <a:rPr lang="es"/>
              <a:t>tiempo hasta que se inicia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/>
              <a:t>animation-fill-mode que sucede cuando </a:t>
            </a:r>
            <a:r>
              <a:rPr lang="es"/>
              <a:t>termina</a:t>
            </a:r>
            <a:r>
              <a:rPr lang="es"/>
              <a:t> (límites en los que puede ser aplicada)</a:t>
            </a:r>
            <a:endParaRPr/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7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p117"/>
          <p:cNvSpPr txBox="1"/>
          <p:nvPr>
            <p:ph type="title"/>
          </p:nvPr>
        </p:nvSpPr>
        <p:spPr>
          <a:xfrm>
            <a:off x="650081" y="864394"/>
            <a:ext cx="7836600" cy="1735800"/>
          </a:xfrm>
          <a:prstGeom prst="rect">
            <a:avLst/>
          </a:prstGeom>
        </p:spPr>
        <p:txBody>
          <a:bodyPr anchorCtr="0" anchor="ctr" bIns="51425" lIns="51425" spcFirstLastPara="1" rIns="51425" wrap="square" tIns="5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Proyecto. Utilizando CSS Dinámico</a:t>
            </a:r>
            <a:endParaRPr/>
          </a:p>
        </p:txBody>
      </p:sp>
      <p:sp>
        <p:nvSpPr>
          <p:cNvPr id="809" name="Google Shape;809;p117"/>
          <p:cNvSpPr txBox="1"/>
          <p:nvPr/>
        </p:nvSpPr>
        <p:spPr>
          <a:xfrm>
            <a:off x="2506925" y="2898125"/>
            <a:ext cx="5580300" cy="13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Animación en el título de la sección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9"/>
          <p:cNvSpPr txBox="1"/>
          <p:nvPr>
            <p:ph type="title"/>
          </p:nvPr>
        </p:nvSpPr>
        <p:spPr>
          <a:xfrm>
            <a:off x="1314450" y="2028825"/>
            <a:ext cx="7472400" cy="685800"/>
          </a:xfrm>
          <a:prstGeom prst="rect">
            <a:avLst/>
          </a:prstGeom>
        </p:spPr>
        <p:txBody>
          <a:bodyPr anchorCtr="0" anchor="t" bIns="51425" lIns="51425" spcFirstLastPara="1" rIns="51425" wrap="square" tIns="5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Lenguaje HTML</a:t>
            </a:r>
            <a:endParaRPr/>
          </a:p>
        </p:txBody>
      </p:sp>
      <p:sp>
        <p:nvSpPr>
          <p:cNvPr id="139" name="Google Shape;139;p19"/>
          <p:cNvSpPr txBox="1"/>
          <p:nvPr>
            <p:ph idx="1" type="body"/>
          </p:nvPr>
        </p:nvSpPr>
        <p:spPr>
          <a:xfrm>
            <a:off x="1314450" y="2593181"/>
            <a:ext cx="7472400" cy="1693200"/>
          </a:xfrm>
          <a:prstGeom prst="rect">
            <a:avLst/>
          </a:prstGeom>
        </p:spPr>
        <p:txBody>
          <a:bodyPr anchorCtr="0" anchor="t" bIns="51425" lIns="51425" spcFirstLastPara="1" rIns="51425" wrap="square" tIns="5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3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p118"/>
          <p:cNvSpPr txBox="1"/>
          <p:nvPr>
            <p:ph type="title"/>
          </p:nvPr>
        </p:nvSpPr>
        <p:spPr>
          <a:xfrm>
            <a:off x="1314450" y="2028825"/>
            <a:ext cx="7472400" cy="1556400"/>
          </a:xfrm>
          <a:prstGeom prst="rect">
            <a:avLst/>
          </a:prstGeom>
          <a:solidFill>
            <a:srgbClr val="D35400"/>
          </a:solidFill>
        </p:spPr>
        <p:txBody>
          <a:bodyPr anchorCtr="0" anchor="ctr" bIns="51425" lIns="51425" spcFirstLastPara="1" rIns="51425" wrap="square" tIns="5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800">
                <a:solidFill>
                  <a:srgbClr val="F39C12"/>
                </a:solidFill>
              </a:rPr>
              <a:t>CSS </a:t>
            </a:r>
            <a:r>
              <a:rPr b="1" lang="es" sz="4800">
                <a:solidFill>
                  <a:srgbClr val="F39C12"/>
                </a:solidFill>
              </a:rPr>
              <a:t>Avanzado. Grid. RWD</a:t>
            </a:r>
            <a:endParaRPr b="1" sz="4800">
              <a:solidFill>
                <a:srgbClr val="F39C12"/>
              </a:solidFill>
            </a:endParaRPr>
          </a:p>
        </p:txBody>
      </p:sp>
      <p:sp>
        <p:nvSpPr>
          <p:cNvPr id="815" name="Google Shape;815;p118"/>
          <p:cNvSpPr txBox="1"/>
          <p:nvPr>
            <p:ph idx="1" type="body"/>
          </p:nvPr>
        </p:nvSpPr>
        <p:spPr>
          <a:xfrm>
            <a:off x="1314450" y="3736876"/>
            <a:ext cx="7472400" cy="549300"/>
          </a:xfrm>
          <a:prstGeom prst="rect">
            <a:avLst/>
          </a:prstGeom>
        </p:spPr>
        <p:txBody>
          <a:bodyPr anchorCtr="0" anchor="t" bIns="51425" lIns="51425" spcFirstLastPara="1" rIns="51425" wrap="square" tIns="5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p119"/>
          <p:cNvSpPr txBox="1"/>
          <p:nvPr>
            <p:ph type="title"/>
          </p:nvPr>
        </p:nvSpPr>
        <p:spPr>
          <a:xfrm>
            <a:off x="578644" y="107156"/>
            <a:ext cx="7836600" cy="543000"/>
          </a:xfrm>
          <a:prstGeom prst="rect">
            <a:avLst/>
          </a:prstGeom>
        </p:spPr>
        <p:txBody>
          <a:bodyPr anchorCtr="0" anchor="t" bIns="51425" lIns="51425" spcFirstLastPara="1" rIns="51425" wrap="square" tIns="5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Diseño  Responsivo (RWD)</a:t>
            </a:r>
            <a:endParaRPr/>
          </a:p>
        </p:txBody>
      </p:sp>
      <p:sp>
        <p:nvSpPr>
          <p:cNvPr id="821" name="Google Shape;821;p119"/>
          <p:cNvSpPr txBox="1"/>
          <p:nvPr>
            <p:ph idx="1" type="body"/>
          </p:nvPr>
        </p:nvSpPr>
        <p:spPr>
          <a:xfrm>
            <a:off x="710175" y="961675"/>
            <a:ext cx="4536000" cy="1380000"/>
          </a:xfrm>
          <a:prstGeom prst="rect">
            <a:avLst/>
          </a:prstGeom>
        </p:spPr>
        <p:txBody>
          <a:bodyPr anchorCtr="0" anchor="t" bIns="51425" lIns="51425" spcFirstLastPara="1" rIns="51425" wrap="square" tIns="5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/>
              <a:t>ventanas de ancho inconsistente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/>
              <a:t>resoluciones de pantalla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/>
              <a:t>preferencias de los usuarios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/>
              <a:t>fuentes instaladas </a:t>
            </a:r>
            <a:br>
              <a:rPr lang="es"/>
            </a:br>
            <a:endParaRPr/>
          </a:p>
        </p:txBody>
      </p:sp>
      <p:pic>
        <p:nvPicPr>
          <p:cNvPr id="822" name="Google Shape;822;p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77550" y="470699"/>
            <a:ext cx="2519175" cy="3903100"/>
          </a:xfrm>
          <a:prstGeom prst="rect">
            <a:avLst/>
          </a:prstGeom>
          <a:noFill/>
          <a:ln>
            <a:noFill/>
          </a:ln>
        </p:spPr>
      </p:pic>
      <p:sp>
        <p:nvSpPr>
          <p:cNvPr id="823" name="Google Shape;823;p119"/>
          <p:cNvSpPr txBox="1"/>
          <p:nvPr/>
        </p:nvSpPr>
        <p:spPr>
          <a:xfrm>
            <a:off x="2099775" y="2737350"/>
            <a:ext cx="3146400" cy="12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000"/>
              <a:buFont typeface="Helvetica Neue Light"/>
              <a:buChar char="-"/>
            </a:pPr>
            <a:r>
              <a:rPr lang="es" sz="2000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Layouts fluidos</a:t>
            </a:r>
            <a:endParaRPr sz="2000">
              <a:solidFill>
                <a:srgbClr val="4A4A4A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000"/>
              <a:buFont typeface="Helvetica Neue Light"/>
              <a:buChar char="-"/>
            </a:pPr>
            <a:r>
              <a:rPr lang="es" sz="2000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CSS3 Media Queries</a:t>
            </a:r>
            <a:endParaRPr sz="2000">
              <a:solidFill>
                <a:srgbClr val="4A4A4A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000"/>
              <a:buFont typeface="Helvetica Neue Light"/>
              <a:buChar char="-"/>
            </a:pPr>
            <a:r>
              <a:rPr lang="es" sz="2000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Imágenes </a:t>
            </a:r>
            <a:r>
              <a:rPr lang="es" sz="2000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fluidas </a:t>
            </a:r>
            <a:br>
              <a:rPr lang="es" sz="2000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endParaRPr/>
          </a:p>
        </p:txBody>
      </p:sp>
      <p:cxnSp>
        <p:nvCxnSpPr>
          <p:cNvPr id="824" name="Google Shape;824;p119"/>
          <p:cNvCxnSpPr>
            <a:stCxn id="821" idx="1"/>
            <a:endCxn id="823" idx="1"/>
          </p:cNvCxnSpPr>
          <p:nvPr/>
        </p:nvCxnSpPr>
        <p:spPr>
          <a:xfrm>
            <a:off x="710175" y="1651675"/>
            <a:ext cx="1389600" cy="1686300"/>
          </a:xfrm>
          <a:prstGeom prst="bentConnector3">
            <a:avLst>
              <a:gd fmla="val -17136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8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p120"/>
          <p:cNvSpPr txBox="1"/>
          <p:nvPr>
            <p:ph type="title"/>
          </p:nvPr>
        </p:nvSpPr>
        <p:spPr>
          <a:xfrm>
            <a:off x="578644" y="107156"/>
            <a:ext cx="7836600" cy="543000"/>
          </a:xfrm>
          <a:prstGeom prst="rect">
            <a:avLst/>
          </a:prstGeom>
        </p:spPr>
        <p:txBody>
          <a:bodyPr anchorCtr="0" anchor="t" bIns="51425" lIns="51425" spcFirstLastPara="1" rIns="51425" wrap="square" tIns="5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Media</a:t>
            </a:r>
            <a:r>
              <a:rPr lang="es"/>
              <a:t> Queries</a:t>
            </a:r>
            <a:endParaRPr/>
          </a:p>
        </p:txBody>
      </p:sp>
      <p:sp>
        <p:nvSpPr>
          <p:cNvPr id="830" name="Google Shape;830;p120"/>
          <p:cNvSpPr txBox="1"/>
          <p:nvPr>
            <p:ph idx="1" type="body"/>
          </p:nvPr>
        </p:nvSpPr>
        <p:spPr>
          <a:xfrm>
            <a:off x="725200" y="801236"/>
            <a:ext cx="6512100" cy="1081500"/>
          </a:xfrm>
          <a:prstGeom prst="rect">
            <a:avLst/>
          </a:prstGeom>
        </p:spPr>
        <p:txBody>
          <a:bodyPr anchorCtr="0" anchor="t" bIns="51425" lIns="51425" spcFirstLastPara="1" rIns="51425" wrap="square" tIns="5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CSS2 -&gt; media types: screen, print, voice…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CSS3 -&gt; media queries: </a:t>
            </a:r>
            <a:endParaRPr/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media type + query del tamaño del dispositivo</a:t>
            </a:r>
            <a:endParaRPr/>
          </a:p>
        </p:txBody>
      </p:sp>
      <p:sp>
        <p:nvSpPr>
          <p:cNvPr id="831" name="Google Shape;831;p120"/>
          <p:cNvSpPr txBox="1"/>
          <p:nvPr/>
        </p:nvSpPr>
        <p:spPr>
          <a:xfrm>
            <a:off x="2284225" y="2033825"/>
            <a:ext cx="5700300" cy="84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&lt;link	rel="stylesheet" media="screen and (max-device-width: 480px)"  href="screen.css" /&gt;</a:t>
            </a:r>
            <a:br>
              <a:rPr lang="es"/>
            </a:br>
            <a:endParaRPr/>
          </a:p>
        </p:txBody>
      </p:sp>
      <p:sp>
        <p:nvSpPr>
          <p:cNvPr id="832" name="Google Shape;832;p120"/>
          <p:cNvSpPr txBox="1"/>
          <p:nvPr/>
        </p:nvSpPr>
        <p:spPr>
          <a:xfrm>
            <a:off x="2284225" y="2780425"/>
            <a:ext cx="5539200" cy="5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@import url("shetland.css") screen and (max-device-width: 480px);</a:t>
            </a:r>
            <a:br>
              <a:rPr lang="es"/>
            </a:br>
            <a:endParaRPr/>
          </a:p>
        </p:txBody>
      </p:sp>
      <p:sp>
        <p:nvSpPr>
          <p:cNvPr id="833" name="Google Shape;833;p120"/>
          <p:cNvSpPr txBox="1"/>
          <p:nvPr/>
        </p:nvSpPr>
        <p:spPr>
          <a:xfrm>
            <a:off x="2284225" y="3323425"/>
            <a:ext cx="5539200" cy="84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@media screen and (max-device-width: 480px) {</a:t>
            </a:r>
            <a:br>
              <a:rPr lang="es"/>
            </a:br>
            <a:r>
              <a:rPr lang="es"/>
              <a:t>    .colu</a:t>
            </a:r>
            <a:r>
              <a:rPr lang="es"/>
              <a:t>mn {</a:t>
            </a:r>
            <a:r>
              <a:rPr lang="es"/>
              <a:t> float: none;}</a:t>
            </a:r>
            <a:br>
              <a:rPr lang="es"/>
            </a:br>
            <a:r>
              <a:rPr lang="es"/>
              <a:t>}</a:t>
            </a:r>
            <a:endParaRPr/>
          </a:p>
        </p:txBody>
      </p:sp>
      <p:sp>
        <p:nvSpPr>
          <p:cNvPr id="834" name="Google Shape;834;p120"/>
          <p:cNvSpPr txBox="1"/>
          <p:nvPr/>
        </p:nvSpPr>
        <p:spPr>
          <a:xfrm>
            <a:off x="1028475" y="2182125"/>
            <a:ext cx="726900" cy="4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HTML</a:t>
            </a:r>
            <a:endParaRPr/>
          </a:p>
        </p:txBody>
      </p:sp>
      <p:sp>
        <p:nvSpPr>
          <p:cNvPr id="835" name="Google Shape;835;p120"/>
          <p:cNvSpPr txBox="1"/>
          <p:nvPr/>
        </p:nvSpPr>
        <p:spPr>
          <a:xfrm>
            <a:off x="1028475" y="3331163"/>
            <a:ext cx="726900" cy="4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CSS</a:t>
            </a:r>
            <a:endParaRPr/>
          </a:p>
        </p:txBody>
      </p:sp>
      <p:sp>
        <p:nvSpPr>
          <p:cNvPr id="836" name="Google Shape;836;p120"/>
          <p:cNvSpPr/>
          <p:nvPr/>
        </p:nvSpPr>
        <p:spPr>
          <a:xfrm>
            <a:off x="1756675" y="2906513"/>
            <a:ext cx="424800" cy="1289700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7" name="Google Shape;837;p120"/>
          <p:cNvSpPr/>
          <p:nvPr/>
        </p:nvSpPr>
        <p:spPr>
          <a:xfrm>
            <a:off x="1756675" y="2059613"/>
            <a:ext cx="424800" cy="746700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121"/>
          <p:cNvSpPr txBox="1"/>
          <p:nvPr>
            <p:ph type="title"/>
          </p:nvPr>
        </p:nvSpPr>
        <p:spPr>
          <a:xfrm>
            <a:off x="578644" y="107156"/>
            <a:ext cx="7836600" cy="543000"/>
          </a:xfrm>
          <a:prstGeom prst="rect">
            <a:avLst/>
          </a:prstGeom>
        </p:spPr>
        <p:txBody>
          <a:bodyPr anchorCtr="0" anchor="t" bIns="51425" lIns="51425" spcFirstLastPara="1" rIns="51425" wrap="square" tIns="5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Tamaños de pantalla</a:t>
            </a:r>
            <a:endParaRPr/>
          </a:p>
        </p:txBody>
      </p:sp>
      <p:pic>
        <p:nvPicPr>
          <p:cNvPr id="843" name="Google Shape;843;p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5500" y="2590800"/>
            <a:ext cx="5618150" cy="209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4" name="Google Shape;844;p1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41225" y="650150"/>
            <a:ext cx="5382425" cy="22834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122"/>
          <p:cNvSpPr txBox="1"/>
          <p:nvPr>
            <p:ph type="title"/>
          </p:nvPr>
        </p:nvSpPr>
        <p:spPr>
          <a:xfrm>
            <a:off x="578644" y="107156"/>
            <a:ext cx="7836600" cy="543000"/>
          </a:xfrm>
          <a:prstGeom prst="rect">
            <a:avLst/>
          </a:prstGeom>
        </p:spPr>
        <p:txBody>
          <a:bodyPr anchorCtr="0" anchor="t" bIns="51425" lIns="51425" spcFirstLastPara="1" rIns="51425" wrap="square" tIns="5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Procedimiento</a:t>
            </a:r>
            <a:endParaRPr/>
          </a:p>
        </p:txBody>
      </p:sp>
      <p:graphicFrame>
        <p:nvGraphicFramePr>
          <p:cNvPr id="850" name="Google Shape;850;p122"/>
          <p:cNvGraphicFramePr/>
          <p:nvPr/>
        </p:nvGraphicFramePr>
        <p:xfrm>
          <a:off x="1906838" y="849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{CC42BEDD-C28B-4152-B95E-C30BB8270E2D}</a:tableStyleId>
              </a:tblPr>
              <a:tblGrid>
                <a:gridCol w="2557700"/>
                <a:gridCol w="2622500"/>
              </a:tblGrid>
              <a:tr h="381000">
                <a:tc gridSpan="2"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>
                          <a:solidFill>
                            <a:srgbClr val="222222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escritorio / tablet horizontal: más de 1024px</a:t>
                      </a:r>
                      <a:endParaRPr/>
                    </a:p>
                  </a:txBody>
                  <a:tcPr marT="91425" marB="91425" marR="91425" marL="91425"/>
                </a:tc>
                <a:tc hMerge="1"/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rgbClr val="FF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@media (min-width: 1024px)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>
                          <a:solidFill>
                            <a:schemeClr val="dk1"/>
                          </a:solidFill>
                        </a:rPr>
                        <a:t>Default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 gridSpan="2"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>
                          <a:solidFill>
                            <a:srgbClr val="222222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tablet vertical, mas de 768px (y menos de 1024px)</a:t>
                      </a:r>
                      <a:endParaRPr/>
                    </a:p>
                  </a:txBody>
                  <a:tcPr marT="91425" marB="91425" marR="91425" marL="91425"/>
                </a:tc>
                <a:tc hMerge="1"/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>
                          <a:solidFill>
                            <a:srgbClr val="FF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@media (min-width: 768px)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>
                          <a:solidFill>
                            <a:srgbClr val="843C0C"/>
                          </a:solidFill>
                        </a:rPr>
                        <a:t>@media (max-width: 1023px))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 gridSpan="2"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rgbClr val="222222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móvil horizontal, más de 480px (y menos de 768px)</a:t>
                      </a:r>
                      <a:endParaRPr/>
                    </a:p>
                  </a:txBody>
                  <a:tcPr marT="91425" marB="91425" marR="91425" marL="91425"/>
                </a:tc>
                <a:tc hMerge="1"/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>
                          <a:solidFill>
                            <a:srgbClr val="FF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@media (min-width: 480px)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>
                          <a:solidFill>
                            <a:srgbClr val="843C0C"/>
                          </a:solidFill>
                        </a:rPr>
                        <a:t>@media (max-width: 767px)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 gridSpan="2"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>
                          <a:solidFill>
                            <a:srgbClr val="222222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móvil vertical, menos de 480px</a:t>
                      </a:r>
                      <a:endParaRPr/>
                    </a:p>
                  </a:txBody>
                  <a:tcPr marT="91425" marB="91425" marR="91425" marL="91425"/>
                </a:tc>
                <a:tc hMerge="1"/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>
                          <a:solidFill>
                            <a:schemeClr val="dk1"/>
                          </a:solidFill>
                        </a:rPr>
                        <a:t>Defatut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>
                          <a:solidFill>
                            <a:srgbClr val="843C0C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@media (max-width: 480px)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851" name="Google Shape;851;p122"/>
          <p:cNvSpPr txBox="1"/>
          <p:nvPr/>
        </p:nvSpPr>
        <p:spPr>
          <a:xfrm>
            <a:off x="322400" y="2141250"/>
            <a:ext cx="1187100" cy="109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Diseño bottom-up o mobile first</a:t>
            </a:r>
            <a:br>
              <a:rPr lang="es"/>
            </a:br>
            <a:endParaRPr/>
          </a:p>
        </p:txBody>
      </p:sp>
      <p:sp>
        <p:nvSpPr>
          <p:cNvPr id="852" name="Google Shape;852;p122"/>
          <p:cNvSpPr txBox="1"/>
          <p:nvPr/>
        </p:nvSpPr>
        <p:spPr>
          <a:xfrm>
            <a:off x="7411125" y="1965025"/>
            <a:ext cx="1187100" cy="109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Diseño top-bottom</a:t>
            </a:r>
            <a:br>
              <a:rPr lang="es"/>
            </a:br>
            <a:endParaRPr/>
          </a:p>
        </p:txBody>
      </p:sp>
      <p:cxnSp>
        <p:nvCxnSpPr>
          <p:cNvPr id="853" name="Google Shape;853;p122"/>
          <p:cNvCxnSpPr/>
          <p:nvPr/>
        </p:nvCxnSpPr>
        <p:spPr>
          <a:xfrm rot="10800000">
            <a:off x="1670550" y="905625"/>
            <a:ext cx="0" cy="332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54" name="Google Shape;854;p122"/>
          <p:cNvCxnSpPr/>
          <p:nvPr/>
        </p:nvCxnSpPr>
        <p:spPr>
          <a:xfrm>
            <a:off x="7326925" y="890950"/>
            <a:ext cx="29400" cy="3384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8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p123"/>
          <p:cNvSpPr txBox="1"/>
          <p:nvPr>
            <p:ph type="title"/>
          </p:nvPr>
        </p:nvSpPr>
        <p:spPr>
          <a:xfrm>
            <a:off x="578644" y="107156"/>
            <a:ext cx="7836600" cy="543000"/>
          </a:xfrm>
          <a:prstGeom prst="rect">
            <a:avLst/>
          </a:prstGeom>
        </p:spPr>
        <p:txBody>
          <a:bodyPr anchorCtr="0" anchor="t" bIns="51425" lIns="51425" spcFirstLastPara="1" rIns="51425" wrap="square" tIns="5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Viewport</a:t>
            </a:r>
            <a:endParaRPr/>
          </a:p>
        </p:txBody>
      </p:sp>
      <p:sp>
        <p:nvSpPr>
          <p:cNvPr id="860" name="Google Shape;860;p123"/>
          <p:cNvSpPr txBox="1"/>
          <p:nvPr>
            <p:ph idx="1" type="body"/>
          </p:nvPr>
        </p:nvSpPr>
        <p:spPr>
          <a:xfrm>
            <a:off x="592925" y="785825"/>
            <a:ext cx="7836600" cy="2757600"/>
          </a:xfrm>
          <a:prstGeom prst="rect">
            <a:avLst/>
          </a:prstGeom>
        </p:spPr>
        <p:txBody>
          <a:bodyPr anchorCtr="0" anchor="t" bIns="51425" lIns="51425" spcFirstLastPara="1" rIns="51425" wrap="square" tIns="5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Existe el metadata </a:t>
            </a:r>
            <a:r>
              <a:rPr b="1" lang="es">
                <a:latin typeface="Helvetica Neue"/>
                <a:ea typeface="Helvetica Neue"/>
                <a:cs typeface="Helvetica Neue"/>
                <a:sym typeface="Helvetica Neue"/>
              </a:rPr>
              <a:t>viewport </a:t>
            </a:r>
            <a:r>
              <a:rPr lang="es"/>
              <a:t>en el head, solo válido para dispositivos móviles, que permite cambiar el valor por defecto y el comportamiento del navegador</a:t>
            </a:r>
            <a:br>
              <a:rPr lang="es"/>
            </a:b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&lt;meta name="viewport" </a:t>
            </a:r>
            <a:endParaRPr/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content="width=device-width,</a:t>
            </a:r>
            <a:br>
              <a:rPr lang="es"/>
            </a:br>
            <a:r>
              <a:rPr lang="es"/>
              <a:t>                  initial-scale=1"&gt;</a:t>
            </a:r>
            <a:br>
              <a:rPr lang="es"/>
            </a:br>
            <a:endParaRPr/>
          </a:p>
        </p:txBody>
      </p:sp>
      <p:sp>
        <p:nvSpPr>
          <p:cNvPr id="861" name="Google Shape;861;p123"/>
          <p:cNvSpPr txBox="1"/>
          <p:nvPr/>
        </p:nvSpPr>
        <p:spPr>
          <a:xfrm>
            <a:off x="6286500" y="2458900"/>
            <a:ext cx="1656000" cy="174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zoom</a:t>
            </a:r>
            <a:br>
              <a:rPr lang="es"/>
            </a:br>
            <a:r>
              <a:rPr lang="es"/>
              <a:t>min-zoom</a:t>
            </a:r>
            <a:br>
              <a:rPr lang="es"/>
            </a:br>
            <a:r>
              <a:rPr lang="es"/>
              <a:t>max-zoom</a:t>
            </a:r>
            <a:br>
              <a:rPr lang="es"/>
            </a:br>
            <a:r>
              <a:rPr lang="es"/>
              <a:t>user-zoom</a:t>
            </a:r>
            <a:br>
              <a:rPr lang="es"/>
            </a:br>
            <a:r>
              <a:rPr lang="es"/>
              <a:t>orientation</a:t>
            </a:r>
            <a:br>
              <a:rPr lang="es"/>
            </a:br>
            <a:r>
              <a:rPr lang="es"/>
              <a:t>initial-scale</a:t>
            </a:r>
            <a:br>
              <a:rPr lang="es"/>
            </a:br>
            <a:r>
              <a:rPr lang="es"/>
              <a:t>maximum-scale</a:t>
            </a:r>
            <a:br>
              <a:rPr lang="es"/>
            </a:br>
            <a:endParaRPr/>
          </a:p>
        </p:txBody>
      </p:sp>
      <p:cxnSp>
        <p:nvCxnSpPr>
          <p:cNvPr id="862" name="Google Shape;862;p123"/>
          <p:cNvCxnSpPr/>
          <p:nvPr/>
        </p:nvCxnSpPr>
        <p:spPr>
          <a:xfrm>
            <a:off x="5216775" y="2605450"/>
            <a:ext cx="908400" cy="468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6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p124"/>
          <p:cNvSpPr txBox="1"/>
          <p:nvPr>
            <p:ph type="title"/>
          </p:nvPr>
        </p:nvSpPr>
        <p:spPr>
          <a:xfrm>
            <a:off x="578644" y="107156"/>
            <a:ext cx="7836600" cy="543000"/>
          </a:xfrm>
          <a:prstGeom prst="rect">
            <a:avLst/>
          </a:prstGeom>
        </p:spPr>
        <p:txBody>
          <a:bodyPr anchorCtr="0" anchor="t" bIns="51425" lIns="51425" spcFirstLastPara="1" rIns="51425" wrap="square" tIns="5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Patrones de navegación</a:t>
            </a:r>
            <a:endParaRPr/>
          </a:p>
        </p:txBody>
      </p:sp>
      <p:sp>
        <p:nvSpPr>
          <p:cNvPr id="868" name="Google Shape;868;p124"/>
          <p:cNvSpPr txBox="1"/>
          <p:nvPr>
            <p:ph idx="1" type="body"/>
          </p:nvPr>
        </p:nvSpPr>
        <p:spPr>
          <a:xfrm>
            <a:off x="3461027" y="1015175"/>
            <a:ext cx="4836600" cy="2521800"/>
          </a:xfrm>
          <a:prstGeom prst="rect">
            <a:avLst/>
          </a:prstGeom>
        </p:spPr>
        <p:txBody>
          <a:bodyPr anchorCtr="0" anchor="t" bIns="51425" lIns="51425" spcFirstLastPara="1" rIns="51425" wrap="square" tIns="5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/>
              <a:t>Top Nav or “Do Nothing” Approach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/>
              <a:t>The Footer Anchor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/>
              <a:t>The Select Menu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/>
              <a:t>The Toggle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/>
              <a:t>The Left Nav Flyout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/>
              <a:t>The Footer Only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/>
              <a:t>The “Hide and Cry”</a:t>
            </a:r>
            <a:br>
              <a:rPr lang="es"/>
            </a:br>
            <a:endParaRPr/>
          </a:p>
        </p:txBody>
      </p:sp>
      <p:sp>
        <p:nvSpPr>
          <p:cNvPr id="869" name="Google Shape;869;p124"/>
          <p:cNvSpPr txBox="1"/>
          <p:nvPr/>
        </p:nvSpPr>
        <p:spPr>
          <a:xfrm>
            <a:off x="592925" y="1015175"/>
            <a:ext cx="3000000" cy="206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 u="sng">
                <a:solidFill>
                  <a:schemeClr val="hlink"/>
                </a:solidFill>
                <a:hlinkClick r:id="rId3"/>
              </a:rPr>
              <a:t>Brad Frost: Responsive Navigation Patterns</a:t>
            </a:r>
            <a:endParaRPr sz="1800" u="sng">
              <a:solidFill>
                <a:schemeClr val="hlink"/>
              </a:solidFill>
              <a:hlinkClick r:id="rId4"/>
            </a:endParaRPr>
          </a:p>
        </p:txBody>
      </p:sp>
      <p:sp>
        <p:nvSpPr>
          <p:cNvPr id="870" name="Google Shape;870;p124"/>
          <p:cNvSpPr txBox="1"/>
          <p:nvPr/>
        </p:nvSpPr>
        <p:spPr>
          <a:xfrm>
            <a:off x="2304225" y="3660525"/>
            <a:ext cx="5993400" cy="65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 u="sng">
                <a:solidFill>
                  <a:schemeClr val="hlink"/>
                </a:solidFill>
                <a:hlinkClick r:id="rId5"/>
              </a:rPr>
              <a:t>Brad Frost: Complex Responsive Navigation Patterns</a:t>
            </a:r>
            <a:endParaRPr sz="1800" u="sng">
              <a:solidFill>
                <a:schemeClr val="hlink"/>
              </a:solidFill>
              <a:hlinkClick r:id="rId6"/>
            </a:endParaRP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4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p125"/>
          <p:cNvSpPr txBox="1"/>
          <p:nvPr>
            <p:ph type="title"/>
          </p:nvPr>
        </p:nvSpPr>
        <p:spPr>
          <a:xfrm>
            <a:off x="578644" y="107156"/>
            <a:ext cx="7836600" cy="543000"/>
          </a:xfrm>
          <a:prstGeom prst="rect">
            <a:avLst/>
          </a:prstGeom>
        </p:spPr>
        <p:txBody>
          <a:bodyPr anchorCtr="0" anchor="t" bIns="51425" lIns="51425" spcFirstLastPara="1" rIns="51425" wrap="square" tIns="5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Imágenes</a:t>
            </a:r>
            <a:endParaRPr/>
          </a:p>
        </p:txBody>
      </p:sp>
      <p:sp>
        <p:nvSpPr>
          <p:cNvPr id="876" name="Google Shape;876;p125"/>
          <p:cNvSpPr txBox="1"/>
          <p:nvPr>
            <p:ph idx="1" type="body"/>
          </p:nvPr>
        </p:nvSpPr>
        <p:spPr>
          <a:xfrm>
            <a:off x="592925" y="785823"/>
            <a:ext cx="7836600" cy="2162400"/>
          </a:xfrm>
          <a:prstGeom prst="rect">
            <a:avLst/>
          </a:prstGeom>
        </p:spPr>
        <p:txBody>
          <a:bodyPr anchorCtr="0" anchor="t" bIns="51425" lIns="51425" spcFirstLastPara="1" rIns="51425" wrap="square" tIns="5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/>
              <a:t>Imágenes</a:t>
            </a:r>
            <a:r>
              <a:rPr lang="es"/>
              <a:t> fluidas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		contenedor (figure, div) -&gt; width %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		img -&gt; width 100% / max-width 100%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/>
              <a:t>Distintas imágenes en distintos dispositivos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		img srcset / sizes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		picture source</a:t>
            </a:r>
            <a:endParaRPr/>
          </a:p>
        </p:txBody>
      </p:sp>
      <p:sp>
        <p:nvSpPr>
          <p:cNvPr id="877" name="Google Shape;877;p125"/>
          <p:cNvSpPr txBox="1"/>
          <p:nvPr/>
        </p:nvSpPr>
        <p:spPr>
          <a:xfrm>
            <a:off x="5502025" y="2796500"/>
            <a:ext cx="3492300" cy="17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&lt;img srcset="elva-fairy-320w.jpg 320w,</a:t>
            </a:r>
            <a:br>
              <a:rPr lang="es"/>
            </a:br>
            <a:r>
              <a:rPr lang="es"/>
              <a:t>             elva-fairy-480w.jpg 480w,</a:t>
            </a:r>
            <a:br>
              <a:rPr lang="es"/>
            </a:br>
            <a:r>
              <a:rPr lang="es"/>
              <a:t>             elva-fairy-800w.jpg 800w"</a:t>
            </a:r>
            <a:br>
              <a:rPr lang="es"/>
            </a:br>
            <a:r>
              <a:rPr lang="es"/>
              <a:t>     sizes="(max-width: 320px) 280px,</a:t>
            </a:r>
            <a:br>
              <a:rPr lang="es"/>
            </a:br>
            <a:r>
              <a:rPr lang="es"/>
              <a:t>            (max-width: 480px) 440px,</a:t>
            </a:r>
            <a:br>
              <a:rPr lang="es"/>
            </a:br>
            <a:r>
              <a:rPr lang="es"/>
              <a:t>            800px"</a:t>
            </a:r>
            <a:br>
              <a:rPr lang="es"/>
            </a:br>
            <a:r>
              <a:rPr lang="es"/>
              <a:t>     src="elva-fairy-800w.jpg" alt="..."&gt;</a:t>
            </a:r>
            <a:br>
              <a:rPr lang="es"/>
            </a:br>
            <a:endParaRPr/>
          </a:p>
        </p:txBody>
      </p:sp>
      <p:sp>
        <p:nvSpPr>
          <p:cNvPr id="878" name="Google Shape;878;p125"/>
          <p:cNvSpPr txBox="1"/>
          <p:nvPr/>
        </p:nvSpPr>
        <p:spPr>
          <a:xfrm>
            <a:off x="841150" y="2796500"/>
            <a:ext cx="4412700" cy="17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&lt;picture&gt;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&lt;source media="(min-width: 650px)" srcset="img_pink_flowers.jpg"&gt;</a:t>
            </a:r>
            <a:br>
              <a:rPr lang="es"/>
            </a:br>
            <a:r>
              <a:rPr lang="es"/>
              <a:t>  &lt;source media="(min-width: 465px)" srcset="img_white_flower.jpg"&gt;</a:t>
            </a:r>
            <a:br>
              <a:rPr lang="es"/>
            </a:br>
            <a:r>
              <a:rPr lang="es"/>
              <a:t>  &lt;img src="img_orange_flowers.jpg" alt="..."&gt;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&lt;/picture&gt;</a:t>
            </a:r>
            <a:endParaRPr/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2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p126"/>
          <p:cNvSpPr txBox="1"/>
          <p:nvPr>
            <p:ph type="title"/>
          </p:nvPr>
        </p:nvSpPr>
        <p:spPr>
          <a:xfrm>
            <a:off x="578644" y="107156"/>
            <a:ext cx="7836600" cy="543000"/>
          </a:xfrm>
          <a:prstGeom prst="rect">
            <a:avLst/>
          </a:prstGeom>
        </p:spPr>
        <p:txBody>
          <a:bodyPr anchorCtr="0" anchor="t" bIns="51425" lIns="51425" spcFirstLastPara="1" rIns="51425" wrap="square" tIns="5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Diseño “Responsive” Responsable</a:t>
            </a:r>
            <a:endParaRPr/>
          </a:p>
        </p:txBody>
      </p:sp>
      <p:sp>
        <p:nvSpPr>
          <p:cNvPr id="884" name="Google Shape;884;p126"/>
          <p:cNvSpPr txBox="1"/>
          <p:nvPr>
            <p:ph idx="1" type="body"/>
          </p:nvPr>
        </p:nvSpPr>
        <p:spPr>
          <a:xfrm>
            <a:off x="592925" y="785825"/>
            <a:ext cx="3803100" cy="2933400"/>
          </a:xfrm>
          <a:prstGeom prst="rect">
            <a:avLst/>
          </a:prstGeom>
        </p:spPr>
        <p:txBody>
          <a:bodyPr anchorCtr="0" anchor="t" bIns="51425" lIns="51425" spcFirstLastPara="1" rIns="51425" wrap="square" tIns="5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El diseño debe adecuarse a las características de los dispositivos móviles más allá del simple tamaño de la pantalla.</a:t>
            </a:r>
            <a:br>
              <a:rPr lang="es"/>
            </a:b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b="1" lang="e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Usabilidad</a:t>
            </a:r>
            <a:endParaRPr b="1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b="1" lang="e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Accesibilidad</a:t>
            </a:r>
            <a:endParaRPr b="1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b="1" lang="e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Sostenibilidad</a:t>
            </a:r>
            <a:r>
              <a:rPr lang="e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</a:t>
            </a:r>
            <a:r>
              <a:rPr i="1" lang="e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Sustainability</a:t>
            </a:r>
            <a:r>
              <a:rPr lang="e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b="1" lang="e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Rendimiento</a:t>
            </a:r>
            <a:r>
              <a:rPr lang="e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</a:t>
            </a:r>
            <a:r>
              <a:rPr i="1" lang="e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Performance</a:t>
            </a:r>
            <a:r>
              <a:rPr lang="e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:)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85" name="Google Shape;885;p1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85725" y="1096125"/>
            <a:ext cx="2051600" cy="316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9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p127"/>
          <p:cNvSpPr txBox="1"/>
          <p:nvPr>
            <p:ph type="title"/>
          </p:nvPr>
        </p:nvSpPr>
        <p:spPr>
          <a:xfrm>
            <a:off x="650081" y="864394"/>
            <a:ext cx="7836600" cy="1735800"/>
          </a:xfrm>
          <a:prstGeom prst="rect">
            <a:avLst/>
          </a:prstGeom>
        </p:spPr>
        <p:txBody>
          <a:bodyPr anchorCtr="0" anchor="ctr" bIns="51425" lIns="51425" spcFirstLastPara="1" rIns="51425" wrap="square" tIns="5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Ejercicio. RWD</a:t>
            </a:r>
            <a:endParaRPr/>
          </a:p>
        </p:txBody>
      </p:sp>
      <p:sp>
        <p:nvSpPr>
          <p:cNvPr id="891" name="Google Shape;891;p127"/>
          <p:cNvSpPr txBox="1"/>
          <p:nvPr/>
        </p:nvSpPr>
        <p:spPr>
          <a:xfrm>
            <a:off x="2506925" y="2898125"/>
            <a:ext cx="5580300" cy="13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Ejemplo básico de RWD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0"/>
          <p:cNvSpPr txBox="1"/>
          <p:nvPr>
            <p:ph type="title"/>
          </p:nvPr>
        </p:nvSpPr>
        <p:spPr>
          <a:xfrm>
            <a:off x="578644" y="107156"/>
            <a:ext cx="7836600" cy="543000"/>
          </a:xfrm>
          <a:prstGeom prst="rect">
            <a:avLst/>
          </a:prstGeom>
        </p:spPr>
        <p:txBody>
          <a:bodyPr anchorCtr="0" anchor="t" bIns="51425" lIns="51425" spcFirstLastPara="1" rIns="51425" wrap="square" tIns="5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Origen y desarrollo</a:t>
            </a:r>
            <a:endParaRPr/>
          </a:p>
        </p:txBody>
      </p:sp>
      <p:sp>
        <p:nvSpPr>
          <p:cNvPr id="145" name="Google Shape;145;p20"/>
          <p:cNvSpPr txBox="1"/>
          <p:nvPr>
            <p:ph idx="1" type="body"/>
          </p:nvPr>
        </p:nvSpPr>
        <p:spPr>
          <a:xfrm>
            <a:off x="592925" y="785820"/>
            <a:ext cx="7836600" cy="1522500"/>
          </a:xfrm>
          <a:prstGeom prst="rect">
            <a:avLst/>
          </a:prstGeom>
        </p:spPr>
        <p:txBody>
          <a:bodyPr anchorCtr="0" anchor="t" bIns="51425" lIns="51425" spcFirstLastPara="1" rIns="51425" wrap="square" tIns="5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Standard Generalized Markup Language - SGML </a:t>
            </a:r>
            <a:br>
              <a:rPr lang="es"/>
            </a:br>
            <a:r>
              <a:rPr lang="es"/>
              <a:t>(Lenguaje de Marcado Estándar Generalizado).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1990 (octubre): Tim Berners-Lee en el CERN</a:t>
            </a:r>
            <a:br>
              <a:rPr lang="es"/>
            </a:br>
            <a:endParaRPr/>
          </a:p>
        </p:txBody>
      </p:sp>
      <p:sp>
        <p:nvSpPr>
          <p:cNvPr id="146" name="Google Shape;146;p20"/>
          <p:cNvSpPr txBox="1"/>
          <p:nvPr/>
        </p:nvSpPr>
        <p:spPr>
          <a:xfrm>
            <a:off x="2233000" y="2237850"/>
            <a:ext cx="4527900" cy="179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Un editor y navegador gráfico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Un servidor de documentos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Un protocolo de comunicaciones: HTTP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Un sistema de identificación: URL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Un lenguaje: HTML</a:t>
            </a:r>
            <a:endParaRPr/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5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p128"/>
          <p:cNvSpPr txBox="1"/>
          <p:nvPr>
            <p:ph type="title"/>
          </p:nvPr>
        </p:nvSpPr>
        <p:spPr>
          <a:xfrm>
            <a:off x="578644" y="107156"/>
            <a:ext cx="7836600" cy="543000"/>
          </a:xfrm>
          <a:prstGeom prst="rect">
            <a:avLst/>
          </a:prstGeom>
        </p:spPr>
        <p:txBody>
          <a:bodyPr anchorCtr="0" anchor="t" bIns="51425" lIns="51425" spcFirstLastPara="1" rIns="51425" wrap="square" tIns="5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Display Grid</a:t>
            </a:r>
            <a:endParaRPr/>
          </a:p>
        </p:txBody>
      </p:sp>
      <p:sp>
        <p:nvSpPr>
          <p:cNvPr id="897" name="Google Shape;897;p128"/>
          <p:cNvSpPr txBox="1"/>
          <p:nvPr>
            <p:ph idx="1" type="body"/>
          </p:nvPr>
        </p:nvSpPr>
        <p:spPr>
          <a:xfrm>
            <a:off x="592928" y="785825"/>
            <a:ext cx="4389300" cy="2521800"/>
          </a:xfrm>
          <a:prstGeom prst="rect">
            <a:avLst/>
          </a:prstGeom>
        </p:spPr>
        <p:txBody>
          <a:bodyPr anchorCtr="0" anchor="t" bIns="51425" lIns="51425" spcFirstLastPara="1" rIns="51425" wrap="square" tIns="5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Sistema de rejilla en 2 DIMENSIONES</a:t>
            </a:r>
            <a:endParaRPr/>
          </a:p>
        </p:txBody>
      </p:sp>
      <p:pic>
        <p:nvPicPr>
          <p:cNvPr id="898" name="Google Shape;898;p1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18228" y="1080981"/>
            <a:ext cx="2667000" cy="2667000"/>
          </a:xfrm>
          <a:prstGeom prst="rect">
            <a:avLst/>
          </a:prstGeom>
          <a:noFill/>
          <a:ln>
            <a:noFill/>
          </a:ln>
        </p:spPr>
      </p:pic>
      <p:sp>
        <p:nvSpPr>
          <p:cNvPr id="899" name="Google Shape;899;p128"/>
          <p:cNvSpPr txBox="1"/>
          <p:nvPr/>
        </p:nvSpPr>
        <p:spPr>
          <a:xfrm>
            <a:off x="811900" y="1436050"/>
            <a:ext cx="4478100" cy="25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▸ Voy a poder colocar los items DONDE QUIERA...</a:t>
            </a:r>
            <a:br>
              <a:rPr lang="es"/>
            </a:br>
            <a:r>
              <a:rPr lang="es"/>
              <a:t>▸ ...PERO habrá </a:t>
            </a:r>
            <a:r>
              <a:rPr lang="es"/>
              <a:t>ítems</a:t>
            </a:r>
            <a:r>
              <a:rPr lang="es"/>
              <a:t> que SE COLOQUEN SOLOS (AUTO-PLACEMENT)</a:t>
            </a:r>
            <a:br>
              <a:rPr lang="es"/>
            </a:br>
            <a:r>
              <a:rPr lang="es"/>
              <a:t>▸ Puedo HACER LO MISMO DE MUCHAS FORMAS…</a:t>
            </a:r>
            <a:br>
              <a:rPr lang="es"/>
            </a:br>
            <a:r>
              <a:rPr lang="es"/>
              <a:t>▸ ...PERO NO TODAS HACEN LO MISMO.</a:t>
            </a:r>
            <a:br>
              <a:rPr lang="es"/>
            </a:br>
            <a:r>
              <a:rPr lang="es"/>
              <a:t>▸ Controlo las 2 dimensiones, NO ES FLEXBOX.</a:t>
            </a:r>
            <a:br>
              <a:rPr lang="es"/>
            </a:br>
            <a:r>
              <a:rPr lang="es"/>
              <a:t>▸ La colocación de los items es muy libre, NO ES UNA TABLA.</a:t>
            </a:r>
            <a:br>
              <a:rPr lang="es"/>
            </a:br>
            <a:r>
              <a:rPr lang="es"/>
              <a:t>▸ Tiene una EXTENSA SINTAXIS.</a:t>
            </a:r>
            <a:br>
              <a:rPr lang="es"/>
            </a:br>
            <a:r>
              <a:rPr lang="es"/>
              <a:t>▸ VA A CAMBIAR EL CSS PARA SIEMPRE.</a:t>
            </a:r>
            <a:endParaRPr/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3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p129"/>
          <p:cNvSpPr txBox="1"/>
          <p:nvPr>
            <p:ph type="title"/>
          </p:nvPr>
        </p:nvSpPr>
        <p:spPr>
          <a:xfrm>
            <a:off x="578644" y="107156"/>
            <a:ext cx="7836600" cy="543000"/>
          </a:xfrm>
          <a:prstGeom prst="rect">
            <a:avLst/>
          </a:prstGeom>
        </p:spPr>
        <p:txBody>
          <a:bodyPr anchorCtr="0" anchor="t" bIns="51425" lIns="51425" spcFirstLastPara="1" rIns="51425" wrap="square" tIns="5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Soporte</a:t>
            </a:r>
            <a:endParaRPr/>
          </a:p>
        </p:txBody>
      </p:sp>
      <p:pic>
        <p:nvPicPr>
          <p:cNvPr id="905" name="Google Shape;905;p1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5275" y="818563"/>
            <a:ext cx="7951175" cy="338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9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p130"/>
          <p:cNvSpPr txBox="1"/>
          <p:nvPr>
            <p:ph type="title"/>
          </p:nvPr>
        </p:nvSpPr>
        <p:spPr>
          <a:xfrm>
            <a:off x="578644" y="107156"/>
            <a:ext cx="7836600" cy="543000"/>
          </a:xfrm>
          <a:prstGeom prst="rect">
            <a:avLst/>
          </a:prstGeom>
        </p:spPr>
        <p:txBody>
          <a:bodyPr anchorCtr="0" anchor="t" bIns="51425" lIns="51425" spcFirstLastPara="1" rIns="51425" wrap="square" tIns="5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Display Grid: Conceptos básicos</a:t>
            </a:r>
            <a:endParaRPr/>
          </a:p>
        </p:txBody>
      </p:sp>
      <p:sp>
        <p:nvSpPr>
          <p:cNvPr id="911" name="Google Shape;911;p130"/>
          <p:cNvSpPr txBox="1"/>
          <p:nvPr>
            <p:ph idx="1" type="body"/>
          </p:nvPr>
        </p:nvSpPr>
        <p:spPr>
          <a:xfrm>
            <a:off x="358450" y="844425"/>
            <a:ext cx="4140300" cy="3578100"/>
          </a:xfrm>
          <a:prstGeom prst="rect">
            <a:avLst/>
          </a:prstGeom>
        </p:spPr>
        <p:txBody>
          <a:bodyPr anchorCtr="0" anchor="t" bIns="51425" lIns="51425" spcFirstLastPara="1" rIns="51425" wrap="square" tIns="5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/>
              <a:t>Se define en base a </a:t>
            </a:r>
            <a:r>
              <a:rPr b="1" lang="es">
                <a:latin typeface="Helvetica Neue"/>
                <a:ea typeface="Helvetica Neue"/>
                <a:cs typeface="Helvetica Neue"/>
                <a:sym typeface="Helvetica Neue"/>
              </a:rPr>
              <a:t>líneas </a:t>
            </a:r>
            <a:r>
              <a:rPr lang="es"/>
              <a:t>(Grid </a:t>
            </a:r>
            <a:r>
              <a:rPr lang="es"/>
              <a:t>Line</a:t>
            </a:r>
            <a:r>
              <a:rPr lang="es"/>
              <a:t>) que el sistema numera automáticamente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/>
              <a:t>2 líneas consecutivas (i.e. de igual dirección) definen un </a:t>
            </a:r>
            <a:r>
              <a:rPr b="1" lang="es">
                <a:latin typeface="Helvetica Neue"/>
                <a:ea typeface="Helvetica Neue"/>
                <a:cs typeface="Helvetica Neue"/>
                <a:sym typeface="Helvetica Neue"/>
              </a:rPr>
              <a:t>track </a:t>
            </a:r>
            <a:r>
              <a:rPr lang="es"/>
              <a:t>(Grid Track): filas y columnas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/>
              <a:t>el cruce de 2 tracks define una </a:t>
            </a:r>
            <a:r>
              <a:rPr b="1" lang="es">
                <a:latin typeface="Helvetica Neue"/>
                <a:ea typeface="Helvetica Neue"/>
                <a:cs typeface="Helvetica Neue"/>
                <a:sym typeface="Helvetica Neue"/>
              </a:rPr>
              <a:t>celda </a:t>
            </a:r>
            <a:r>
              <a:rPr lang="es"/>
              <a:t>(Grid Cell)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/>
              <a:t>un conjunto de celdas adyacentes es un </a:t>
            </a:r>
            <a:r>
              <a:rPr b="1" lang="es">
                <a:latin typeface="Helvetica Neue"/>
                <a:ea typeface="Helvetica Neue"/>
                <a:cs typeface="Helvetica Neue"/>
                <a:sym typeface="Helvetica Neue"/>
              </a:rPr>
              <a:t>área </a:t>
            </a:r>
            <a:r>
              <a:rPr lang="es"/>
              <a:t>(Grid Area)</a:t>
            </a:r>
            <a:endParaRPr/>
          </a:p>
        </p:txBody>
      </p:sp>
      <p:pic>
        <p:nvPicPr>
          <p:cNvPr id="912" name="Google Shape;912;p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0625" y="1039056"/>
            <a:ext cx="4208576" cy="30653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6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p131"/>
          <p:cNvSpPr txBox="1"/>
          <p:nvPr>
            <p:ph type="title"/>
          </p:nvPr>
        </p:nvSpPr>
        <p:spPr>
          <a:xfrm>
            <a:off x="578644" y="107156"/>
            <a:ext cx="7836600" cy="543000"/>
          </a:xfrm>
          <a:prstGeom prst="rect">
            <a:avLst/>
          </a:prstGeom>
        </p:spPr>
        <p:txBody>
          <a:bodyPr anchorCtr="0" anchor="t" bIns="51425" lIns="51425" spcFirstLastPara="1" rIns="51425" wrap="square" tIns="5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Contenedor Grid</a:t>
            </a:r>
            <a:endParaRPr/>
          </a:p>
        </p:txBody>
      </p:sp>
      <p:sp>
        <p:nvSpPr>
          <p:cNvPr id="918" name="Google Shape;918;p131"/>
          <p:cNvSpPr txBox="1"/>
          <p:nvPr>
            <p:ph idx="1" type="body"/>
          </p:nvPr>
        </p:nvSpPr>
        <p:spPr>
          <a:xfrm>
            <a:off x="592925" y="785825"/>
            <a:ext cx="3539400" cy="2024700"/>
          </a:xfrm>
          <a:prstGeom prst="rect">
            <a:avLst/>
          </a:prstGeom>
        </p:spPr>
        <p:txBody>
          <a:bodyPr anchorCtr="0" anchor="t" bIns="51425" lIns="51425" spcFirstLastPara="1" rIns="51425" wrap="square" tIns="5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En cuanto declaro</a:t>
            </a:r>
            <a:br>
              <a:rPr lang="es"/>
            </a:br>
            <a:r>
              <a:rPr lang="es"/>
              <a:t>DISPLAY: GRID o DISPLAY: INLINE-GRID</a:t>
            </a:r>
            <a:br>
              <a:rPr lang="es"/>
            </a:br>
            <a:r>
              <a:rPr lang="es"/>
              <a:t>los hijos directos de ese elemento pasan a ser GRID ITEMS.</a:t>
            </a:r>
            <a:endParaRPr/>
          </a:p>
        </p:txBody>
      </p:sp>
      <p:sp>
        <p:nvSpPr>
          <p:cNvPr id="919" name="Google Shape;919;p131"/>
          <p:cNvSpPr txBox="1"/>
          <p:nvPr/>
        </p:nvSpPr>
        <p:spPr>
          <a:xfrm>
            <a:off x="1245575" y="3367450"/>
            <a:ext cx="2066100" cy="8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Se ve especialmente bien en el inspector de firefox</a:t>
            </a:r>
            <a:endParaRPr/>
          </a:p>
        </p:txBody>
      </p:sp>
      <p:pic>
        <p:nvPicPr>
          <p:cNvPr id="920" name="Google Shape;920;p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50250" y="538806"/>
            <a:ext cx="4706874" cy="37717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4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p132"/>
          <p:cNvSpPr txBox="1"/>
          <p:nvPr>
            <p:ph type="title"/>
          </p:nvPr>
        </p:nvSpPr>
        <p:spPr>
          <a:xfrm>
            <a:off x="578644" y="107156"/>
            <a:ext cx="7836600" cy="543000"/>
          </a:xfrm>
          <a:prstGeom prst="rect">
            <a:avLst/>
          </a:prstGeom>
        </p:spPr>
        <p:txBody>
          <a:bodyPr anchorCtr="0" anchor="t" bIns="51425" lIns="51425" spcFirstLastPara="1" rIns="51425" wrap="square" tIns="5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Tracks</a:t>
            </a:r>
            <a:endParaRPr/>
          </a:p>
        </p:txBody>
      </p:sp>
      <p:sp>
        <p:nvSpPr>
          <p:cNvPr id="926" name="Google Shape;926;p132"/>
          <p:cNvSpPr txBox="1"/>
          <p:nvPr>
            <p:ph idx="1" type="body"/>
          </p:nvPr>
        </p:nvSpPr>
        <p:spPr>
          <a:xfrm>
            <a:off x="592925" y="785825"/>
            <a:ext cx="7290900" cy="1555800"/>
          </a:xfrm>
          <a:prstGeom prst="rect">
            <a:avLst/>
          </a:prstGeom>
        </p:spPr>
        <p:txBody>
          <a:bodyPr anchorCtr="0" anchor="t" bIns="51425" lIns="51425" spcFirstLastPara="1" rIns="51425" wrap="square" tIns="5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/>
              <a:t>Se definen cuando </a:t>
            </a:r>
            <a:r>
              <a:rPr lang="es"/>
              <a:t>creamos el grid explícitamente.</a:t>
            </a:r>
            <a:endParaRPr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Al contenedor grid, </a:t>
            </a:r>
            <a:br>
              <a:rPr lang="es"/>
            </a:br>
            <a:r>
              <a:rPr lang="es"/>
              <a:t>le indico cómo deben ser las filas y las columnas: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/>
              <a:t>Existen múltiples sintaxis y formas de hacerlo.</a:t>
            </a:r>
            <a:endParaRPr/>
          </a:p>
        </p:txBody>
      </p:sp>
      <p:sp>
        <p:nvSpPr>
          <p:cNvPr id="927" name="Google Shape;927;p132"/>
          <p:cNvSpPr txBox="1"/>
          <p:nvPr/>
        </p:nvSpPr>
        <p:spPr>
          <a:xfrm>
            <a:off x="1097100" y="2477300"/>
            <a:ext cx="3634200" cy="123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grid-template-columns: ancho ancho ancho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grid-template-rows: </a:t>
            </a:r>
            <a:r>
              <a:rPr lang="es">
                <a:solidFill>
                  <a:schemeClr val="dk1"/>
                </a:solidFill>
              </a:rPr>
              <a:t>alto alto alto alto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grid-column-gap: ancho;</a:t>
            </a:r>
            <a:br>
              <a:rPr lang="es"/>
            </a:br>
            <a:r>
              <a:rPr lang="es"/>
              <a:t>grid-row-gap: ancho;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grid-auto-rows: alto</a:t>
            </a:r>
            <a:endParaRPr/>
          </a:p>
        </p:txBody>
      </p:sp>
      <p:sp>
        <p:nvSpPr>
          <p:cNvPr id="928" name="Google Shape;928;p132"/>
          <p:cNvSpPr txBox="1"/>
          <p:nvPr/>
        </p:nvSpPr>
        <p:spPr>
          <a:xfrm>
            <a:off x="5727875" y="2664650"/>
            <a:ext cx="2319000" cy="8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en rem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en fr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repeat (n, valor)</a:t>
            </a:r>
            <a:endParaRPr/>
          </a:p>
        </p:txBody>
      </p:sp>
      <p:cxnSp>
        <p:nvCxnSpPr>
          <p:cNvPr id="929" name="Google Shape;929;p132"/>
          <p:cNvCxnSpPr>
            <a:endCxn id="928" idx="1"/>
          </p:cNvCxnSpPr>
          <p:nvPr/>
        </p:nvCxnSpPr>
        <p:spPr>
          <a:xfrm>
            <a:off x="4320875" y="2899550"/>
            <a:ext cx="1407000" cy="193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30" name="Google Shape;930;p132"/>
          <p:cNvSpPr txBox="1"/>
          <p:nvPr/>
        </p:nvSpPr>
        <p:spPr>
          <a:xfrm>
            <a:off x="3397775" y="3775675"/>
            <a:ext cx="4527900" cy="6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Se definen como </a:t>
            </a:r>
            <a:r>
              <a:rPr lang="es"/>
              <a:t>serán</a:t>
            </a:r>
            <a:r>
              <a:rPr lang="es"/>
              <a:t> las filas que </a:t>
            </a:r>
            <a:r>
              <a:rPr lang="es"/>
              <a:t>aparezcan</a:t>
            </a:r>
            <a:r>
              <a:rPr lang="es"/>
              <a:t> cuando haya más que las definidas en el grid </a:t>
            </a:r>
            <a:r>
              <a:rPr lang="es"/>
              <a:t>explícito</a:t>
            </a:r>
            <a:endParaRPr/>
          </a:p>
        </p:txBody>
      </p:sp>
      <p:cxnSp>
        <p:nvCxnSpPr>
          <p:cNvPr id="931" name="Google Shape;931;p132"/>
          <p:cNvCxnSpPr>
            <a:endCxn id="930" idx="1"/>
          </p:cNvCxnSpPr>
          <p:nvPr/>
        </p:nvCxnSpPr>
        <p:spPr>
          <a:xfrm>
            <a:off x="1932275" y="3720175"/>
            <a:ext cx="1465500" cy="401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5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p133"/>
          <p:cNvSpPr txBox="1"/>
          <p:nvPr>
            <p:ph type="title"/>
          </p:nvPr>
        </p:nvSpPr>
        <p:spPr>
          <a:xfrm>
            <a:off x="578644" y="107156"/>
            <a:ext cx="7836600" cy="543000"/>
          </a:xfrm>
          <a:prstGeom prst="rect">
            <a:avLst/>
          </a:prstGeom>
        </p:spPr>
        <p:txBody>
          <a:bodyPr anchorCtr="0" anchor="t" bIns="51425" lIns="51425" spcFirstLastPara="1" rIns="51425" wrap="square" tIns="5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Tracks: mejor definición</a:t>
            </a:r>
            <a:endParaRPr/>
          </a:p>
        </p:txBody>
      </p:sp>
      <p:sp>
        <p:nvSpPr>
          <p:cNvPr id="937" name="Google Shape;937;p133"/>
          <p:cNvSpPr txBox="1"/>
          <p:nvPr>
            <p:ph idx="1" type="body"/>
          </p:nvPr>
        </p:nvSpPr>
        <p:spPr>
          <a:xfrm>
            <a:off x="592925" y="785825"/>
            <a:ext cx="7836600" cy="2083500"/>
          </a:xfrm>
          <a:prstGeom prst="rect">
            <a:avLst/>
          </a:prstGeom>
        </p:spPr>
        <p:txBody>
          <a:bodyPr anchorCtr="0" anchor="t" bIns="51425" lIns="51425" spcFirstLastPara="1" rIns="51425" wrap="square" tIns="5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/>
              <a:t>repeat(num_tracks, ancho/anchos))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/>
              <a:t>minmax(nínimo {</a:t>
            </a:r>
            <a:r>
              <a:rPr lang="es"/>
              <a:t>fijo</a:t>
            </a:r>
            <a:r>
              <a:rPr lang="es"/>
              <a:t>}, máximo {fr})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/>
              <a:t>repeat(auto-fill / auto-fit, </a:t>
            </a:r>
            <a:r>
              <a:rPr lang="es"/>
              <a:t>ancho/anchos)</a:t>
            </a:r>
            <a:br>
              <a:rPr lang="es"/>
            </a:br>
            <a:r>
              <a:rPr lang="es"/>
              <a:t>se define el tamaño de los track -&gt; el sistema calcula cuantos caben. Si se combina con un minmax, se consigue un layout totalmente responsive</a:t>
            </a:r>
            <a:endParaRPr/>
          </a:p>
        </p:txBody>
      </p:sp>
      <p:sp>
        <p:nvSpPr>
          <p:cNvPr id="938" name="Google Shape;938;p133"/>
          <p:cNvSpPr txBox="1"/>
          <p:nvPr/>
        </p:nvSpPr>
        <p:spPr>
          <a:xfrm>
            <a:off x="1531650" y="2869325"/>
            <a:ext cx="5795400" cy="11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/>
              <a:t>grid-template-columns: repeat(auto-fill, 10rem); grid-template-columns: repeat(auto-fill, minmax(10rem, 1fr))</a:t>
            </a:r>
            <a:endParaRPr sz="1600"/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2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943;p134"/>
          <p:cNvSpPr txBox="1"/>
          <p:nvPr>
            <p:ph type="title"/>
          </p:nvPr>
        </p:nvSpPr>
        <p:spPr>
          <a:xfrm>
            <a:off x="578644" y="107156"/>
            <a:ext cx="7836600" cy="543000"/>
          </a:xfrm>
          <a:prstGeom prst="rect">
            <a:avLst/>
          </a:prstGeom>
        </p:spPr>
        <p:txBody>
          <a:bodyPr anchorCtr="0" anchor="t" bIns="51425" lIns="51425" spcFirstLastPara="1" rIns="51425" wrap="square" tIns="5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Items</a:t>
            </a:r>
            <a:endParaRPr/>
          </a:p>
        </p:txBody>
      </p:sp>
      <p:sp>
        <p:nvSpPr>
          <p:cNvPr id="944" name="Google Shape;944;p134"/>
          <p:cNvSpPr txBox="1"/>
          <p:nvPr>
            <p:ph idx="1" type="body"/>
          </p:nvPr>
        </p:nvSpPr>
        <p:spPr>
          <a:xfrm>
            <a:off x="592925" y="785818"/>
            <a:ext cx="7836600" cy="1160100"/>
          </a:xfrm>
          <a:prstGeom prst="rect">
            <a:avLst/>
          </a:prstGeom>
        </p:spPr>
        <p:txBody>
          <a:bodyPr anchorCtr="0" anchor="t" bIns="51425" lIns="51425" spcFirstLastPara="1" rIns="51425" wrap="square" tIns="5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La enorme potencia de GRID LAYOUT en parte viene dada porque una vez generada la rejilla, se </a:t>
            </a:r>
            <a:r>
              <a:rPr lang="es"/>
              <a:t>puede</a:t>
            </a:r>
            <a:r>
              <a:rPr lang="es"/>
              <a:t> </a:t>
            </a:r>
            <a:r>
              <a:rPr lang="es"/>
              <a:t>posicionar</a:t>
            </a:r>
            <a:r>
              <a:rPr lang="es"/>
              <a:t> cualquier item en cualquier posición dentro de la rejilla</a:t>
            </a:r>
            <a:endParaRPr/>
          </a:p>
        </p:txBody>
      </p:sp>
      <p:sp>
        <p:nvSpPr>
          <p:cNvPr id="945" name="Google Shape;945;p134"/>
          <p:cNvSpPr txBox="1"/>
          <p:nvPr/>
        </p:nvSpPr>
        <p:spPr>
          <a:xfrm>
            <a:off x="5114200" y="2286750"/>
            <a:ext cx="2813400" cy="182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/* grid-column-start: 2;</a:t>
            </a:r>
            <a:endParaRPr>
              <a:solidFill>
                <a:srgbClr val="008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grid-column-end: 3;</a:t>
            </a:r>
            <a:endParaRPr>
              <a:solidFill>
                <a:srgbClr val="008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grid-row-start: 2;</a:t>
            </a:r>
            <a:endParaRPr>
              <a:solidFill>
                <a:srgbClr val="008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grid-row-end: 3; */</a:t>
            </a:r>
            <a:endParaRPr>
              <a:solidFill>
                <a:srgbClr val="008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grid-column</a:t>
            </a:r>
            <a:r>
              <a:rPr lang="es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s">
                <a:solidFill>
                  <a:srgbClr val="09885A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s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lang="es">
                <a:solidFill>
                  <a:srgbClr val="09885A"/>
                </a:solidFill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es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grid-row</a:t>
            </a:r>
            <a:r>
              <a:rPr lang="es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s">
                <a:solidFill>
                  <a:srgbClr val="09885A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s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lang="es">
                <a:solidFill>
                  <a:srgbClr val="09885A"/>
                </a:solidFill>
                <a:latin typeface="Courier New"/>
                <a:ea typeface="Courier New"/>
                <a:cs typeface="Courier New"/>
                <a:sym typeface="Courier New"/>
              </a:rPr>
              <a:t>span 2</a:t>
            </a:r>
            <a:r>
              <a:rPr lang="es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946" name="Google Shape;946;p134"/>
          <p:cNvSpPr txBox="1"/>
          <p:nvPr/>
        </p:nvSpPr>
        <p:spPr>
          <a:xfrm>
            <a:off x="703400" y="2400300"/>
            <a:ext cx="3678000" cy="17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indicando las </a:t>
            </a:r>
            <a:r>
              <a:rPr lang="es"/>
              <a:t>líneas</a:t>
            </a:r>
            <a:r>
              <a:rPr lang="es"/>
              <a:t> de  inicio / final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indicando </a:t>
            </a:r>
            <a:r>
              <a:rPr lang="es"/>
              <a:t>cuántas</a:t>
            </a:r>
            <a:r>
              <a:rPr lang="es"/>
              <a:t> líneas se </a:t>
            </a:r>
            <a:r>
              <a:rPr lang="es"/>
              <a:t>extiende (span)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definiendo un área completa con grid-area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es posible colocar 2 items en la misma posición (capas)</a:t>
            </a:r>
            <a:endParaRPr/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0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Google Shape;951;p135"/>
          <p:cNvSpPr txBox="1"/>
          <p:nvPr>
            <p:ph type="title"/>
          </p:nvPr>
        </p:nvSpPr>
        <p:spPr>
          <a:xfrm>
            <a:off x="578644" y="107156"/>
            <a:ext cx="7836600" cy="543000"/>
          </a:xfrm>
          <a:prstGeom prst="rect">
            <a:avLst/>
          </a:prstGeom>
        </p:spPr>
        <p:txBody>
          <a:bodyPr anchorCtr="0" anchor="t" bIns="51425" lIns="51425" spcFirstLastPara="1" rIns="51425" wrap="square" tIns="5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Líneas</a:t>
            </a:r>
            <a:r>
              <a:rPr lang="es"/>
              <a:t> con nombres</a:t>
            </a:r>
            <a:endParaRPr/>
          </a:p>
        </p:txBody>
      </p:sp>
      <p:sp>
        <p:nvSpPr>
          <p:cNvPr id="952" name="Google Shape;952;p135"/>
          <p:cNvSpPr txBox="1"/>
          <p:nvPr>
            <p:ph idx="1" type="body"/>
          </p:nvPr>
        </p:nvSpPr>
        <p:spPr>
          <a:xfrm>
            <a:off x="578656" y="1240863"/>
            <a:ext cx="7836600" cy="2521800"/>
          </a:xfrm>
          <a:prstGeom prst="rect">
            <a:avLst/>
          </a:prstGeom>
        </p:spPr>
        <p:txBody>
          <a:bodyPr anchorCtr="0" anchor="t" bIns="51425" lIns="51425" spcFirstLastPara="1" rIns="51425" wrap="square" tIns="5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/>
              <a:t>ayudan a recordar cómo van los tracks en layouts complejos.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/>
              <a:t>En RWD evitan sobreescribir la colocación de algunos </a:t>
            </a:r>
            <a:r>
              <a:rPr lang="es"/>
              <a:t>ítems</a:t>
            </a:r>
            <a:r>
              <a:rPr lang="es"/>
              <a:t>.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/>
              <a:t>Si cambia el número de tracks, no hay que sobre escribir todos los elementos</a:t>
            </a:r>
            <a:br>
              <a:rPr lang="es"/>
            </a:b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grid-template-columns: [start] minmax(200px, 20%) [main] 1fr [end];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grid-template-rows: [start] auto [main] 80vh [footer] auto [end];</a:t>
            </a:r>
            <a:br>
              <a:rPr lang="es"/>
            </a:br>
            <a:endParaRPr/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6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p136"/>
          <p:cNvSpPr txBox="1"/>
          <p:nvPr>
            <p:ph type="title"/>
          </p:nvPr>
        </p:nvSpPr>
        <p:spPr>
          <a:xfrm>
            <a:off x="578644" y="107156"/>
            <a:ext cx="7836600" cy="543000"/>
          </a:xfrm>
          <a:prstGeom prst="rect">
            <a:avLst/>
          </a:prstGeom>
        </p:spPr>
        <p:txBody>
          <a:bodyPr anchorCtr="0" anchor="t" bIns="51425" lIns="51425" spcFirstLastPara="1" rIns="51425" wrap="square" tIns="5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Áreas</a:t>
            </a:r>
            <a:r>
              <a:rPr lang="es"/>
              <a:t> con nombres</a:t>
            </a:r>
            <a:endParaRPr/>
          </a:p>
        </p:txBody>
      </p:sp>
      <p:sp>
        <p:nvSpPr>
          <p:cNvPr id="958" name="Google Shape;958;p136"/>
          <p:cNvSpPr txBox="1"/>
          <p:nvPr>
            <p:ph idx="1" type="body"/>
          </p:nvPr>
        </p:nvSpPr>
        <p:spPr>
          <a:xfrm>
            <a:off x="592925" y="785822"/>
            <a:ext cx="7836600" cy="543000"/>
          </a:xfrm>
          <a:prstGeom prst="rect">
            <a:avLst/>
          </a:prstGeom>
        </p:spPr>
        <p:txBody>
          <a:bodyPr anchorCtr="0" anchor="t" bIns="51425" lIns="51425" spcFirstLastPara="1" rIns="51425" wrap="square" tIns="5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En el </a:t>
            </a:r>
            <a:r>
              <a:rPr lang="es"/>
              <a:t>contenedor se utiliza la propiedad grid-template-areas</a:t>
            </a:r>
            <a:endParaRPr/>
          </a:p>
        </p:txBody>
      </p:sp>
      <p:sp>
        <p:nvSpPr>
          <p:cNvPr id="959" name="Google Shape;959;p136"/>
          <p:cNvSpPr txBox="1"/>
          <p:nvPr>
            <p:ph idx="1" type="body"/>
          </p:nvPr>
        </p:nvSpPr>
        <p:spPr>
          <a:xfrm>
            <a:off x="592925" y="2838221"/>
            <a:ext cx="7836600" cy="543000"/>
          </a:xfrm>
          <a:prstGeom prst="rect">
            <a:avLst/>
          </a:prstGeom>
        </p:spPr>
        <p:txBody>
          <a:bodyPr anchorCtr="0" anchor="t" bIns="51425" lIns="51425" spcFirstLastPara="1" rIns="51425" wrap="square" tIns="5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En </a:t>
            </a:r>
            <a:r>
              <a:rPr lang="es"/>
              <a:t>los ítems </a:t>
            </a:r>
            <a:r>
              <a:rPr lang="es"/>
              <a:t>se utiliza la propiedad grid-area</a:t>
            </a:r>
            <a:endParaRPr/>
          </a:p>
        </p:txBody>
      </p:sp>
      <p:pic>
        <p:nvPicPr>
          <p:cNvPr id="960" name="Google Shape;960;p1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91450" y="1373337"/>
            <a:ext cx="1420375" cy="1420375"/>
          </a:xfrm>
          <a:prstGeom prst="rect">
            <a:avLst/>
          </a:prstGeom>
          <a:noFill/>
          <a:ln>
            <a:noFill/>
          </a:ln>
        </p:spPr>
      </p:pic>
      <p:sp>
        <p:nvSpPr>
          <p:cNvPr id="961" name="Google Shape;961;p136"/>
          <p:cNvSpPr txBox="1"/>
          <p:nvPr/>
        </p:nvSpPr>
        <p:spPr>
          <a:xfrm>
            <a:off x="1296200" y="1328825"/>
            <a:ext cx="3585300" cy="117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grid-template-areas: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	"header  	header 	... "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	"sidebar 	main   	main"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	"footer 	footer  	footer";</a:t>
            </a:r>
            <a:endParaRPr/>
          </a:p>
        </p:txBody>
      </p:sp>
      <p:sp>
        <p:nvSpPr>
          <p:cNvPr id="962" name="Google Shape;962;p136"/>
          <p:cNvSpPr txBox="1"/>
          <p:nvPr/>
        </p:nvSpPr>
        <p:spPr>
          <a:xfrm>
            <a:off x="1544425" y="3444625"/>
            <a:ext cx="2440800" cy="94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.header{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	grid-area: header;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}</a:t>
            </a:r>
            <a:endParaRPr/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37"/>
          <p:cNvSpPr txBox="1"/>
          <p:nvPr>
            <p:ph type="title"/>
          </p:nvPr>
        </p:nvSpPr>
        <p:spPr>
          <a:xfrm>
            <a:off x="650081" y="864394"/>
            <a:ext cx="7836600" cy="1735800"/>
          </a:xfrm>
          <a:prstGeom prst="rect">
            <a:avLst/>
          </a:prstGeom>
        </p:spPr>
        <p:txBody>
          <a:bodyPr anchorCtr="0" anchor="ctr" bIns="51425" lIns="51425" spcFirstLastPara="1" rIns="51425" wrap="square" tIns="5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Ejercicio. Display Grid</a:t>
            </a:r>
            <a:endParaRPr/>
          </a:p>
        </p:txBody>
      </p:sp>
      <p:sp>
        <p:nvSpPr>
          <p:cNvPr id="968" name="Google Shape;968;p137"/>
          <p:cNvSpPr txBox="1"/>
          <p:nvPr/>
        </p:nvSpPr>
        <p:spPr>
          <a:xfrm>
            <a:off x="2506925" y="2898125"/>
            <a:ext cx="5580300" cy="13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Ejemplo básico de RWD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1"/>
          <p:cNvSpPr txBox="1"/>
          <p:nvPr>
            <p:ph type="title"/>
          </p:nvPr>
        </p:nvSpPr>
        <p:spPr>
          <a:xfrm>
            <a:off x="578644" y="107156"/>
            <a:ext cx="7836600" cy="543000"/>
          </a:xfrm>
          <a:prstGeom prst="rect">
            <a:avLst/>
          </a:prstGeom>
        </p:spPr>
        <p:txBody>
          <a:bodyPr anchorCtr="0" anchor="t" bIns="51425" lIns="51425" spcFirstLastPara="1" rIns="51425" wrap="square" tIns="5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HTML5</a:t>
            </a:r>
            <a:endParaRPr/>
          </a:p>
        </p:txBody>
      </p:sp>
      <p:sp>
        <p:nvSpPr>
          <p:cNvPr id="152" name="Google Shape;152;p21"/>
          <p:cNvSpPr txBox="1"/>
          <p:nvPr>
            <p:ph idx="1" type="body"/>
          </p:nvPr>
        </p:nvSpPr>
        <p:spPr>
          <a:xfrm>
            <a:off x="691375" y="986750"/>
            <a:ext cx="2676600" cy="2040300"/>
          </a:xfrm>
          <a:prstGeom prst="rect">
            <a:avLst/>
          </a:prstGeom>
        </p:spPr>
        <p:txBody>
          <a:bodyPr anchorCtr="0" anchor="t" bIns="51425" lIns="51425" spcFirstLastPara="1" rIns="51425" wrap="square" tIns="5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Tras la convergencia de los trabajos del Whatwg y el W3C, la versión definitiva de HTML5 se publicó en octubre de 2014</a:t>
            </a:r>
            <a:br>
              <a:rPr lang="es"/>
            </a:br>
            <a:endParaRPr/>
          </a:p>
        </p:txBody>
      </p:sp>
      <p:pic>
        <p:nvPicPr>
          <p:cNvPr id="153" name="Google Shape;15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56075" y="544062"/>
            <a:ext cx="4418250" cy="2925678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1"/>
          <p:cNvSpPr txBox="1"/>
          <p:nvPr/>
        </p:nvSpPr>
        <p:spPr>
          <a:xfrm>
            <a:off x="2959275" y="3703350"/>
            <a:ext cx="5044800" cy="8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La última </a:t>
            </a:r>
            <a:r>
              <a:rPr lang="es"/>
              <a:t>versión</a:t>
            </a:r>
            <a:r>
              <a:rPr lang="es"/>
              <a:t> oficial, en junio de 2018 es HTML 5.2, </a:t>
            </a:r>
            <a:br>
              <a:rPr lang="es"/>
            </a:br>
            <a:r>
              <a:rPr lang="es"/>
              <a:t>Recomendation desde Diciembre de 2017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chemeClr val="hlink"/>
                </a:solidFill>
                <a:hlinkClick r:id="rId4"/>
              </a:rPr>
              <a:t>https://www.w3.org/TR/html5/https://www.w3.org/TR/html5/</a:t>
            </a:r>
            <a:endParaRPr/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38"/>
          <p:cNvSpPr txBox="1"/>
          <p:nvPr>
            <p:ph type="title"/>
          </p:nvPr>
        </p:nvSpPr>
        <p:spPr>
          <a:xfrm>
            <a:off x="578644" y="107156"/>
            <a:ext cx="7836600" cy="543000"/>
          </a:xfrm>
          <a:prstGeom prst="rect">
            <a:avLst/>
          </a:prstGeom>
        </p:spPr>
        <p:txBody>
          <a:bodyPr anchorCtr="0" anchor="t" bIns="51425" lIns="51425" spcFirstLastPara="1" rIns="51425" wrap="square" tIns="5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Gurus</a:t>
            </a:r>
            <a:endParaRPr/>
          </a:p>
        </p:txBody>
      </p:sp>
      <p:pic>
        <p:nvPicPr>
          <p:cNvPr id="974" name="Google Shape;974;p1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8638" y="726725"/>
            <a:ext cx="2095500" cy="209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5" name="Google Shape;975;p1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74138" y="726725"/>
            <a:ext cx="2095500" cy="209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6" name="Google Shape;976;p1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69638" y="726728"/>
            <a:ext cx="2095500" cy="209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7" name="Google Shape;977;p1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19738" y="2383900"/>
            <a:ext cx="2095500" cy="209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8" name="Google Shape;978;p13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191838" y="2383900"/>
            <a:ext cx="2095500" cy="209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9" name="Google Shape;979;p13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224238" y="2383900"/>
            <a:ext cx="2095500" cy="2095500"/>
          </a:xfrm>
          <a:prstGeom prst="rect">
            <a:avLst/>
          </a:prstGeom>
          <a:noFill/>
          <a:ln>
            <a:noFill/>
          </a:ln>
        </p:spPr>
      </p:pic>
      <p:sp>
        <p:nvSpPr>
          <p:cNvPr id="980" name="Google Shape;980;p138"/>
          <p:cNvSpPr txBox="1"/>
          <p:nvPr/>
        </p:nvSpPr>
        <p:spPr>
          <a:xfrm>
            <a:off x="6865150" y="1012000"/>
            <a:ext cx="1486200" cy="98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solidFill>
                  <a:srgbClr val="404040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Lea Verou</a:t>
            </a:r>
            <a:endParaRPr sz="1350">
              <a:solidFill>
                <a:srgbClr val="404040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solidFill>
                  <a:srgbClr val="404040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Andy Clarke</a:t>
            </a:r>
            <a:endParaRPr sz="1350">
              <a:solidFill>
                <a:srgbClr val="404040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solidFill>
                  <a:srgbClr val="404040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Nicole Sullivan</a:t>
            </a:r>
            <a:endParaRPr/>
          </a:p>
        </p:txBody>
      </p:sp>
      <p:sp>
        <p:nvSpPr>
          <p:cNvPr id="981" name="Google Shape;981;p138"/>
          <p:cNvSpPr txBox="1"/>
          <p:nvPr/>
        </p:nvSpPr>
        <p:spPr>
          <a:xfrm>
            <a:off x="578650" y="3092350"/>
            <a:ext cx="1613100" cy="98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solidFill>
                  <a:srgbClr val="404040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Rachel Andrew</a:t>
            </a:r>
            <a:endParaRPr sz="1350">
              <a:solidFill>
                <a:srgbClr val="404040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solidFill>
                  <a:srgbClr val="404040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Ethan Marcotte</a:t>
            </a:r>
            <a:endParaRPr sz="1350">
              <a:solidFill>
                <a:srgbClr val="404040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solidFill>
                  <a:srgbClr val="404040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Brad Frost</a:t>
            </a:r>
            <a:endParaRPr sz="1350">
              <a:solidFill>
                <a:srgbClr val="404040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982" name="Google Shape;982;p138"/>
          <p:cNvCxnSpPr/>
          <p:nvPr/>
        </p:nvCxnSpPr>
        <p:spPr>
          <a:xfrm rot="10800000">
            <a:off x="6988275" y="1966725"/>
            <a:ext cx="1391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83" name="Google Shape;983;p138"/>
          <p:cNvCxnSpPr/>
          <p:nvPr/>
        </p:nvCxnSpPr>
        <p:spPr>
          <a:xfrm>
            <a:off x="734775" y="4077275"/>
            <a:ext cx="1219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7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2"/>
          <p:cNvSpPr txBox="1"/>
          <p:nvPr>
            <p:ph type="title"/>
          </p:nvPr>
        </p:nvSpPr>
        <p:spPr>
          <a:xfrm>
            <a:off x="578644" y="107156"/>
            <a:ext cx="7836600" cy="543000"/>
          </a:xfrm>
          <a:prstGeom prst="rect">
            <a:avLst/>
          </a:prstGeom>
        </p:spPr>
        <p:txBody>
          <a:bodyPr anchorCtr="0" anchor="t" bIns="51425" lIns="51425" spcFirstLastPara="1" rIns="51425" wrap="square" tIns="5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Etiquetas y atributos</a:t>
            </a:r>
            <a:endParaRPr/>
          </a:p>
        </p:txBody>
      </p:sp>
      <p:sp>
        <p:nvSpPr>
          <p:cNvPr id="160" name="Google Shape;160;p22"/>
          <p:cNvSpPr txBox="1"/>
          <p:nvPr>
            <p:ph idx="1" type="body"/>
          </p:nvPr>
        </p:nvSpPr>
        <p:spPr>
          <a:xfrm>
            <a:off x="592925" y="785825"/>
            <a:ext cx="7836600" cy="2114400"/>
          </a:xfrm>
          <a:prstGeom prst="rect">
            <a:avLst/>
          </a:prstGeom>
        </p:spPr>
        <p:txBody>
          <a:bodyPr anchorCtr="0" anchor="t" bIns="51425" lIns="51425" spcFirstLastPara="1" rIns="51425" wrap="square" tIns="5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Helvetica Neue"/>
                <a:ea typeface="Helvetica Neue"/>
                <a:cs typeface="Helvetica Neue"/>
                <a:sym typeface="Helvetica Neue"/>
              </a:rPr>
              <a:t>Etiquetas </a:t>
            </a:r>
            <a:r>
              <a:rPr lang="es"/>
              <a:t>dobles, que encierran </a:t>
            </a:r>
            <a:r>
              <a:rPr lang="es"/>
              <a:t>contenido</a:t>
            </a:r>
            <a:r>
              <a:rPr lang="es"/>
              <a:t>:</a:t>
            </a:r>
            <a:endParaRPr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&lt;p class=”principal”&gt;....&lt;/p&gt;</a:t>
            </a:r>
            <a:endParaRPr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Helvetica Neue"/>
                <a:ea typeface="Helvetica Neue"/>
                <a:cs typeface="Helvetica Neue"/>
                <a:sym typeface="Helvetica Neue"/>
              </a:rPr>
              <a:t>Etiquetas </a:t>
            </a:r>
            <a:r>
              <a:rPr lang="es"/>
              <a:t>sencillas, contienen toda su información en la etiqueta: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	&lt;img src=”file.jpg”...&gt;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	&lt;input type=”text”...&gt;</a:t>
            </a:r>
            <a:endParaRPr/>
          </a:p>
        </p:txBody>
      </p:sp>
      <p:sp>
        <p:nvSpPr>
          <p:cNvPr id="161" name="Google Shape;161;p22"/>
          <p:cNvSpPr txBox="1"/>
          <p:nvPr/>
        </p:nvSpPr>
        <p:spPr>
          <a:xfrm>
            <a:off x="2550600" y="2900225"/>
            <a:ext cx="5214000" cy="8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000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 ambos casos se pueden añadir </a:t>
            </a:r>
            <a:r>
              <a:rPr lang="es" sz="2000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atributos, que proporciona metadatos a la etiqueta.</a:t>
            </a:r>
            <a:endParaRPr/>
          </a:p>
        </p:txBody>
      </p:sp>
      <p:sp>
        <p:nvSpPr>
          <p:cNvPr id="162" name="Google Shape;162;p22"/>
          <p:cNvSpPr txBox="1"/>
          <p:nvPr/>
        </p:nvSpPr>
        <p:spPr>
          <a:xfrm>
            <a:off x="3579300" y="4168350"/>
            <a:ext cx="4185300" cy="4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3"/>
          <p:cNvSpPr txBox="1"/>
          <p:nvPr>
            <p:ph type="title"/>
          </p:nvPr>
        </p:nvSpPr>
        <p:spPr>
          <a:xfrm>
            <a:off x="540550" y="107150"/>
            <a:ext cx="2421600" cy="1005300"/>
          </a:xfrm>
          <a:prstGeom prst="rect">
            <a:avLst/>
          </a:prstGeom>
        </p:spPr>
        <p:txBody>
          <a:bodyPr anchorCtr="0" anchor="t" bIns="51425" lIns="51425" spcFirstLastPara="1" rIns="51425" wrap="square" tIns="5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Atributos universales</a:t>
            </a:r>
            <a:endParaRPr/>
          </a:p>
        </p:txBody>
      </p:sp>
      <p:sp>
        <p:nvSpPr>
          <p:cNvPr id="168" name="Google Shape;168;p23"/>
          <p:cNvSpPr txBox="1"/>
          <p:nvPr/>
        </p:nvSpPr>
        <p:spPr>
          <a:xfrm>
            <a:off x="2076325" y="3297150"/>
            <a:ext cx="15360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s" sz="800"/>
            </a:br>
            <a:br>
              <a:rPr lang="es" sz="800"/>
            </a:br>
            <a:br>
              <a:rPr lang="es" sz="800"/>
            </a:br>
            <a:br>
              <a:rPr lang="es" sz="800"/>
            </a:br>
            <a:br>
              <a:rPr lang="es" sz="800"/>
            </a:br>
            <a:endParaRPr sz="800"/>
          </a:p>
        </p:txBody>
      </p:sp>
      <p:graphicFrame>
        <p:nvGraphicFramePr>
          <p:cNvPr id="169" name="Google Shape;169;p23"/>
          <p:cNvGraphicFramePr/>
          <p:nvPr/>
        </p:nvGraphicFramePr>
        <p:xfrm>
          <a:off x="3959500" y="3292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{CC42BEDD-C28B-4152-B95E-C30BB8270E2D}</a:tableStyleId>
              </a:tblPr>
              <a:tblGrid>
                <a:gridCol w="1296925"/>
                <a:gridCol w="3320825"/>
              </a:tblGrid>
              <a:tr h="3176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200">
                          <a:solidFill>
                            <a:schemeClr val="dk1"/>
                          </a:solidFill>
                        </a:rPr>
                        <a:t>translate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200">
                          <a:solidFill>
                            <a:schemeClr val="dk1"/>
                          </a:solidFill>
                        </a:rPr>
                        <a:t>Elemento que se debe traducir en una página “localizado”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3176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200">
                          <a:solidFill>
                            <a:schemeClr val="dk1"/>
                          </a:solidFill>
                        </a:rPr>
                        <a:t>spellcheck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200">
                          <a:solidFill>
                            <a:schemeClr val="dk1"/>
                          </a:solidFill>
                        </a:rPr>
                        <a:t>Activa o na la comprobación de ortografía y gramática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3176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200">
                          <a:solidFill>
                            <a:schemeClr val="dk1"/>
                          </a:solidFill>
                        </a:rPr>
                        <a:t>dir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200">
                          <a:solidFill>
                            <a:schemeClr val="dk1"/>
                          </a:solidFill>
                        </a:rPr>
                        <a:t>Dirección del texto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3176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200">
                          <a:solidFill>
                            <a:schemeClr val="dk1"/>
                          </a:solidFill>
                        </a:rPr>
                        <a:t>tabindex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200">
                          <a:solidFill>
                            <a:schemeClr val="dk1"/>
                          </a:solidFill>
                        </a:rPr>
                        <a:t>Orden tabular de un elemento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3176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200">
                          <a:solidFill>
                            <a:schemeClr val="dk1"/>
                          </a:solidFill>
                        </a:rPr>
                        <a:t>acceskey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200">
                          <a:solidFill>
                            <a:schemeClr val="dk1"/>
                          </a:solidFill>
                        </a:rPr>
                        <a:t>Tecla rápida que activa/da el foco a un elemento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3242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200">
                          <a:solidFill>
                            <a:schemeClr val="dk1"/>
                          </a:solidFill>
                        </a:rPr>
                        <a:t>contenteditable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200">
                          <a:solidFill>
                            <a:schemeClr val="dk1"/>
                          </a:solidFill>
                        </a:rPr>
                        <a:t>Carácter editable o no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3736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200">
                          <a:solidFill>
                            <a:schemeClr val="dk1"/>
                          </a:solidFill>
                        </a:rPr>
                        <a:t>contextmenu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200">
                          <a:solidFill>
                            <a:schemeClr val="dk1"/>
                          </a:solidFill>
                        </a:rPr>
                        <a:t>Menú contextual de un elemento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3736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200">
                          <a:solidFill>
                            <a:schemeClr val="dk1"/>
                          </a:solidFill>
                        </a:rPr>
                        <a:t>draggable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200">
                          <a:solidFill>
                            <a:schemeClr val="dk1"/>
                          </a:solidFill>
                        </a:rPr>
                        <a:t>Posibilidad de arrastrar de un elemento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3736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200">
                          <a:solidFill>
                            <a:schemeClr val="dk1"/>
                          </a:solidFill>
                        </a:rPr>
                        <a:t>dropzone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200">
                          <a:solidFill>
                            <a:schemeClr val="dk1"/>
                          </a:solidFill>
                        </a:rPr>
                        <a:t>Acción por defecto al arrastrar un elemento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3736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200">
                          <a:solidFill>
                            <a:schemeClr val="dk1"/>
                          </a:solidFill>
                        </a:rPr>
                        <a:t>hidden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200">
                          <a:solidFill>
                            <a:schemeClr val="dk1"/>
                          </a:solidFill>
                        </a:rPr>
                        <a:t>Incica el carácter no relevante de un elemento</a:t>
                      </a:r>
                      <a:endParaRPr sz="12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170" name="Google Shape;170;p23"/>
          <p:cNvGraphicFramePr/>
          <p:nvPr/>
        </p:nvGraphicFramePr>
        <p:xfrm>
          <a:off x="540550" y="1390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{CC42BEDD-C28B-4152-B95E-C30BB8270E2D}</a:tableStyleId>
              </a:tblPr>
              <a:tblGrid>
                <a:gridCol w="727700"/>
                <a:gridCol w="2417500"/>
              </a:tblGrid>
              <a:tr h="4305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200">
                          <a:solidFill>
                            <a:schemeClr val="dk1"/>
                          </a:solidFill>
                        </a:rPr>
                        <a:t>class</a:t>
                      </a:r>
                      <a:endParaRPr b="1" sz="12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solidFill>
                            <a:schemeClr val="dk1"/>
                          </a:solidFill>
                        </a:rPr>
                        <a:t>Nombre de estilo aplicable a diversos elementos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2939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200">
                          <a:solidFill>
                            <a:schemeClr val="dk1"/>
                          </a:solidFill>
                        </a:rPr>
                        <a:t>id</a:t>
                      </a:r>
                      <a:endParaRPr b="1" sz="12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solidFill>
                            <a:schemeClr val="dk1"/>
                          </a:solidFill>
                        </a:rPr>
                        <a:t>Nombre de estilo aplicable a un elemento elementos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2939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200">
                          <a:solidFill>
                            <a:schemeClr val="dk1"/>
                          </a:solidFill>
                        </a:rPr>
                        <a:t>style</a:t>
                      </a:r>
                      <a:endParaRPr b="1" sz="12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solidFill>
                            <a:schemeClr val="dk1"/>
                          </a:solidFill>
                        </a:rPr>
                        <a:t>Estilo CSS en línea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3130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200">
                          <a:solidFill>
                            <a:schemeClr val="dk1"/>
                          </a:solidFill>
                        </a:rPr>
                        <a:t>title</a:t>
                      </a:r>
                      <a:endParaRPr b="1" sz="12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solidFill>
                            <a:schemeClr val="dk1"/>
                          </a:solidFill>
                        </a:rPr>
                        <a:t>Información extra sobre un elemento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3035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200">
                          <a:solidFill>
                            <a:schemeClr val="dk1"/>
                          </a:solidFill>
                        </a:rPr>
                        <a:t>lang</a:t>
                      </a:r>
                      <a:endParaRPr b="1" sz="12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solidFill>
                            <a:schemeClr val="dk1"/>
                          </a:solidFill>
                        </a:rPr>
                        <a:t>Idioma asociado a un elemento</a:t>
                      </a:r>
                      <a:endParaRPr sz="12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4"/>
          <p:cNvSpPr txBox="1"/>
          <p:nvPr>
            <p:ph type="title"/>
          </p:nvPr>
        </p:nvSpPr>
        <p:spPr>
          <a:xfrm>
            <a:off x="578644" y="107156"/>
            <a:ext cx="7836600" cy="543000"/>
          </a:xfrm>
          <a:prstGeom prst="rect">
            <a:avLst/>
          </a:prstGeom>
        </p:spPr>
        <p:txBody>
          <a:bodyPr anchorCtr="0" anchor="t" bIns="51425" lIns="51425" spcFirstLastPara="1" rIns="51425" wrap="square" tIns="5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Comentarios y convenios</a:t>
            </a:r>
            <a:endParaRPr/>
          </a:p>
        </p:txBody>
      </p:sp>
      <p:sp>
        <p:nvSpPr>
          <p:cNvPr id="176" name="Google Shape;176;p24"/>
          <p:cNvSpPr txBox="1"/>
          <p:nvPr>
            <p:ph idx="1" type="body"/>
          </p:nvPr>
        </p:nvSpPr>
        <p:spPr>
          <a:xfrm>
            <a:off x="578650" y="1236770"/>
            <a:ext cx="7836600" cy="1437900"/>
          </a:xfrm>
          <a:prstGeom prst="rect">
            <a:avLst/>
          </a:prstGeom>
        </p:spPr>
        <p:txBody>
          <a:bodyPr anchorCtr="0" anchor="t" bIns="51425" lIns="51425" spcFirstLastPara="1" rIns="51425" wrap="square" tIns="5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&lt;!--Esto es un comentario en HTML--&gt;</a:t>
            </a:r>
            <a:br>
              <a:rPr lang="es"/>
            </a:b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/>
              <a:t>Convenios al escribir: minúsculas y comillas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5"/>
          <p:cNvSpPr txBox="1"/>
          <p:nvPr>
            <p:ph type="title"/>
          </p:nvPr>
        </p:nvSpPr>
        <p:spPr>
          <a:xfrm>
            <a:off x="578644" y="107156"/>
            <a:ext cx="7836600" cy="543000"/>
          </a:xfrm>
          <a:prstGeom prst="rect">
            <a:avLst/>
          </a:prstGeom>
        </p:spPr>
        <p:txBody>
          <a:bodyPr anchorCtr="0" anchor="t" bIns="51425" lIns="51425" spcFirstLastPara="1" rIns="51425" wrap="square" tIns="5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Estructura básica</a:t>
            </a:r>
            <a:endParaRPr/>
          </a:p>
        </p:txBody>
      </p:sp>
      <p:sp>
        <p:nvSpPr>
          <p:cNvPr id="182" name="Google Shape;182;p25"/>
          <p:cNvSpPr txBox="1"/>
          <p:nvPr>
            <p:ph idx="1" type="body"/>
          </p:nvPr>
        </p:nvSpPr>
        <p:spPr>
          <a:xfrm>
            <a:off x="592925" y="785825"/>
            <a:ext cx="2887800" cy="1804200"/>
          </a:xfrm>
          <a:prstGeom prst="rect">
            <a:avLst/>
          </a:prstGeom>
        </p:spPr>
        <p:txBody>
          <a:bodyPr anchorCtr="0" anchor="t" bIns="51425" lIns="51425" spcFirstLastPara="1" rIns="51425" wrap="square" tIns="5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etiquetas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/>
              <a:t>doctype,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/>
              <a:t>html, 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/>
              <a:t>head y 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/>
              <a:t>body</a:t>
            </a:r>
            <a:endParaRPr/>
          </a:p>
        </p:txBody>
      </p:sp>
      <p:sp>
        <p:nvSpPr>
          <p:cNvPr id="183" name="Google Shape;183;p25"/>
          <p:cNvSpPr txBox="1"/>
          <p:nvPr/>
        </p:nvSpPr>
        <p:spPr>
          <a:xfrm>
            <a:off x="3569250" y="870875"/>
            <a:ext cx="3000000" cy="19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rgbClr val="800000"/>
                </a:solidFill>
                <a:latin typeface="Courier New"/>
                <a:ea typeface="Courier New"/>
                <a:cs typeface="Courier New"/>
                <a:sym typeface="Courier New"/>
              </a:rPr>
              <a:t>&lt;!</a:t>
            </a:r>
            <a:r>
              <a:rPr lang="es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DOCTYPE html</a:t>
            </a:r>
            <a:r>
              <a:rPr lang="es" sz="1050">
                <a:solidFill>
                  <a:srgbClr val="80000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050">
              <a:solidFill>
                <a:srgbClr val="8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rgbClr val="800000"/>
                </a:solidFill>
                <a:latin typeface="Courier New"/>
                <a:ea typeface="Courier New"/>
                <a:cs typeface="Courier New"/>
                <a:sym typeface="Courier New"/>
              </a:rPr>
              <a:t>&lt;html</a:t>
            </a:r>
            <a:r>
              <a:rPr lang="es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05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lang</a:t>
            </a:r>
            <a:r>
              <a:rPr lang="es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" sz="105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"en"</a:t>
            </a:r>
            <a:r>
              <a:rPr lang="es" sz="1050">
                <a:solidFill>
                  <a:srgbClr val="80000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050">
              <a:solidFill>
                <a:srgbClr val="8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s" sz="1050">
                <a:solidFill>
                  <a:srgbClr val="800000"/>
                </a:solidFill>
                <a:latin typeface="Courier New"/>
                <a:ea typeface="Courier New"/>
                <a:cs typeface="Courier New"/>
                <a:sym typeface="Courier New"/>
              </a:rPr>
              <a:t>&lt;head&gt;</a:t>
            </a:r>
            <a:endParaRPr sz="1050">
              <a:solidFill>
                <a:srgbClr val="8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s" sz="1050">
                <a:solidFill>
                  <a:srgbClr val="800000"/>
                </a:solidFill>
                <a:latin typeface="Courier New"/>
                <a:ea typeface="Courier New"/>
                <a:cs typeface="Courier New"/>
                <a:sym typeface="Courier New"/>
              </a:rPr>
              <a:t>&lt;/head&gt;</a:t>
            </a:r>
            <a:endParaRPr sz="1050">
              <a:solidFill>
                <a:srgbClr val="8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s" sz="1050">
                <a:solidFill>
                  <a:srgbClr val="800000"/>
                </a:solidFill>
                <a:latin typeface="Courier New"/>
                <a:ea typeface="Courier New"/>
                <a:cs typeface="Courier New"/>
                <a:sym typeface="Courier New"/>
              </a:rPr>
              <a:t>&lt;body&gt;</a:t>
            </a:r>
            <a:endParaRPr sz="1050">
              <a:solidFill>
                <a:srgbClr val="8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s" sz="1050">
                <a:solidFill>
                  <a:srgbClr val="800000"/>
                </a:solidFill>
                <a:latin typeface="Courier New"/>
                <a:ea typeface="Courier New"/>
                <a:cs typeface="Courier New"/>
                <a:sym typeface="Courier New"/>
              </a:rPr>
              <a:t>&lt;/body&gt;</a:t>
            </a:r>
            <a:endParaRPr sz="1050">
              <a:solidFill>
                <a:srgbClr val="8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rgbClr val="800000"/>
                </a:solidFill>
                <a:latin typeface="Courier New"/>
                <a:ea typeface="Courier New"/>
                <a:cs typeface="Courier New"/>
                <a:sym typeface="Courier New"/>
              </a:rPr>
              <a:t>&lt;/html&gt;</a:t>
            </a:r>
            <a:endParaRPr sz="1050">
              <a:solidFill>
                <a:srgbClr val="8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84" name="Google Shape;184;p25"/>
          <p:cNvSpPr txBox="1"/>
          <p:nvPr/>
        </p:nvSpPr>
        <p:spPr>
          <a:xfrm>
            <a:off x="2339225" y="3008000"/>
            <a:ext cx="5848200" cy="111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rgbClr val="800000"/>
                </a:solidFill>
                <a:latin typeface="Courier New"/>
                <a:ea typeface="Courier New"/>
                <a:cs typeface="Courier New"/>
                <a:sym typeface="Courier New"/>
              </a:rPr>
              <a:t>&lt;meta</a:t>
            </a:r>
            <a:r>
              <a:rPr lang="es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05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charset</a:t>
            </a:r>
            <a:r>
              <a:rPr lang="es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" sz="105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"UTF-8"</a:t>
            </a:r>
            <a:r>
              <a:rPr lang="es" sz="1050">
                <a:solidFill>
                  <a:srgbClr val="80000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050">
              <a:solidFill>
                <a:srgbClr val="8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rgbClr val="800000"/>
                </a:solidFill>
                <a:latin typeface="Courier New"/>
                <a:ea typeface="Courier New"/>
                <a:cs typeface="Courier New"/>
                <a:sym typeface="Courier New"/>
              </a:rPr>
              <a:t>&lt;meta</a:t>
            </a:r>
            <a:r>
              <a:rPr lang="es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05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es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" sz="105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"viewport"</a:t>
            </a:r>
            <a:r>
              <a:rPr lang="es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05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content</a:t>
            </a:r>
            <a:r>
              <a:rPr lang="es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" sz="105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"width=device-width, initial-scale=1.0"</a:t>
            </a:r>
            <a:r>
              <a:rPr lang="es" sz="1050">
                <a:solidFill>
                  <a:srgbClr val="80000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050">
              <a:solidFill>
                <a:srgbClr val="8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rgbClr val="800000"/>
                </a:solidFill>
                <a:latin typeface="Courier New"/>
                <a:ea typeface="Courier New"/>
                <a:cs typeface="Courier New"/>
                <a:sym typeface="Courier New"/>
              </a:rPr>
              <a:t>&lt;title&gt;</a:t>
            </a:r>
            <a:r>
              <a:rPr lang="es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Document</a:t>
            </a:r>
            <a:r>
              <a:rPr lang="es" sz="1050">
                <a:solidFill>
                  <a:srgbClr val="800000"/>
                </a:solidFill>
                <a:latin typeface="Courier New"/>
                <a:ea typeface="Courier New"/>
                <a:cs typeface="Courier New"/>
                <a:sym typeface="Courier New"/>
              </a:rPr>
              <a:t>&lt;/title&gt;</a:t>
            </a:r>
            <a:endParaRPr sz="1050">
              <a:solidFill>
                <a:srgbClr val="8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185" name="Google Shape;185;p25"/>
          <p:cNvCxnSpPr>
            <a:endCxn id="184" idx="0"/>
          </p:cNvCxnSpPr>
          <p:nvPr/>
        </p:nvCxnSpPr>
        <p:spPr>
          <a:xfrm flipH="1" rot="-5400000">
            <a:off x="4332125" y="2076800"/>
            <a:ext cx="1305600" cy="556800"/>
          </a:xfrm>
          <a:prstGeom prst="bentConnector3">
            <a:avLst>
              <a:gd fmla="val -1088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6" name="Google Shape;186;p25"/>
          <p:cNvSpPr txBox="1"/>
          <p:nvPr/>
        </p:nvSpPr>
        <p:spPr>
          <a:xfrm>
            <a:off x="5939725" y="2200925"/>
            <a:ext cx="1847400" cy="3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Head mínimo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6"/>
          <p:cNvSpPr txBox="1"/>
          <p:nvPr>
            <p:ph type="title"/>
          </p:nvPr>
        </p:nvSpPr>
        <p:spPr>
          <a:xfrm>
            <a:off x="578644" y="107156"/>
            <a:ext cx="7836600" cy="543000"/>
          </a:xfrm>
          <a:prstGeom prst="rect">
            <a:avLst/>
          </a:prstGeom>
        </p:spPr>
        <p:txBody>
          <a:bodyPr anchorCtr="0" anchor="t" bIns="51425" lIns="51425" spcFirstLastPara="1" rIns="51425" wrap="square" tIns="5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Sintaxis y semántica</a:t>
            </a:r>
            <a:endParaRPr/>
          </a:p>
        </p:txBody>
      </p:sp>
      <p:sp>
        <p:nvSpPr>
          <p:cNvPr id="192" name="Google Shape;192;p26"/>
          <p:cNvSpPr txBox="1"/>
          <p:nvPr>
            <p:ph idx="1" type="body"/>
          </p:nvPr>
        </p:nvSpPr>
        <p:spPr>
          <a:xfrm>
            <a:off x="592925" y="785826"/>
            <a:ext cx="7836600" cy="2790600"/>
          </a:xfrm>
          <a:prstGeom prst="rect">
            <a:avLst/>
          </a:prstGeom>
        </p:spPr>
        <p:txBody>
          <a:bodyPr anchorCtr="0" anchor="t" bIns="51425" lIns="51425" spcFirstLastPara="1" rIns="51425" wrap="square" tIns="5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/>
              <a:t>Documentos bien formados: cumplen con todas las definiciones básicas de formato (sintaxis) -&gt; pueden ser analizados por cualquier analizador sintáctico (parser) del lenguaje.</a:t>
            </a:r>
            <a:br>
              <a:rPr lang="es"/>
            </a:br>
            <a:r>
              <a:rPr lang="es"/>
              <a:t>HTML es muy poco estricto respecto a la sintaxis.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/>
              <a:t>Documentos válidos: respetan la semántica del lenguaje, utilizando sólo etiquetas permitidas en el DTD de referencia, del que es responsable el W3C</a:t>
            </a:r>
            <a:endParaRPr/>
          </a:p>
        </p:txBody>
      </p:sp>
      <p:sp>
        <p:nvSpPr>
          <p:cNvPr id="193" name="Google Shape;193;p26"/>
          <p:cNvSpPr txBox="1"/>
          <p:nvPr/>
        </p:nvSpPr>
        <p:spPr>
          <a:xfrm>
            <a:off x="5218650" y="3418350"/>
            <a:ext cx="2362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chemeClr val="hlink"/>
                </a:solidFill>
                <a:hlinkClick r:id="rId3"/>
              </a:rPr>
              <a:t>https://validator.w3.org/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7"/>
          <p:cNvSpPr txBox="1"/>
          <p:nvPr>
            <p:ph type="title"/>
          </p:nvPr>
        </p:nvSpPr>
        <p:spPr>
          <a:xfrm>
            <a:off x="578644" y="107156"/>
            <a:ext cx="7836600" cy="543000"/>
          </a:xfrm>
          <a:prstGeom prst="rect">
            <a:avLst/>
          </a:prstGeom>
        </p:spPr>
        <p:txBody>
          <a:bodyPr anchorCtr="0" anchor="t" bIns="51425" lIns="51425" spcFirstLastPara="1" rIns="51425" wrap="square" tIns="5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Parseado sintáctico -&gt; el DOM</a:t>
            </a:r>
            <a:endParaRPr/>
          </a:p>
        </p:txBody>
      </p:sp>
      <p:pic>
        <p:nvPicPr>
          <p:cNvPr id="199" name="Google Shape;19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95858" y="858931"/>
            <a:ext cx="3914775" cy="263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124919">
            <a:off x="3216808" y="2790156"/>
            <a:ext cx="1428750" cy="134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90071" y="1234646"/>
            <a:ext cx="2766187" cy="267420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7"/>
          <p:cNvSpPr txBox="1"/>
          <p:nvPr/>
        </p:nvSpPr>
        <p:spPr>
          <a:xfrm>
            <a:off x="4752925" y="3706125"/>
            <a:ext cx="3561300" cy="62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El DOM refleja el carácter de estructuras jerárquicas de los documentos HTML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0"/>
          <p:cNvSpPr txBox="1"/>
          <p:nvPr>
            <p:ph type="title"/>
          </p:nvPr>
        </p:nvSpPr>
        <p:spPr>
          <a:xfrm>
            <a:off x="1421325" y="2108975"/>
            <a:ext cx="3481800" cy="587100"/>
          </a:xfrm>
          <a:prstGeom prst="rect">
            <a:avLst/>
          </a:prstGeom>
        </p:spPr>
        <p:txBody>
          <a:bodyPr anchorCtr="0" anchor="t" bIns="51425" lIns="51425" spcFirstLastPara="1" rIns="51425" wrap="square" tIns="5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/>
              <a:t>Alejandro Cerezo Lasne</a:t>
            </a:r>
            <a:endParaRPr sz="2400"/>
          </a:p>
        </p:txBody>
      </p:sp>
      <p:sp>
        <p:nvSpPr>
          <p:cNvPr id="75" name="Google Shape;75;p10"/>
          <p:cNvSpPr txBox="1"/>
          <p:nvPr/>
        </p:nvSpPr>
        <p:spPr>
          <a:xfrm>
            <a:off x="1695200" y="2778125"/>
            <a:ext cx="2392800" cy="5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 u="sng">
                <a:solidFill>
                  <a:schemeClr val="hlink"/>
                </a:solidFill>
                <a:hlinkClick r:id="rId3"/>
              </a:rPr>
              <a:t>alce65@hotmail.es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76" name="Google Shape;76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71400" y="556012"/>
            <a:ext cx="2996625" cy="3693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8"/>
          <p:cNvSpPr txBox="1"/>
          <p:nvPr>
            <p:ph type="title"/>
          </p:nvPr>
        </p:nvSpPr>
        <p:spPr>
          <a:xfrm>
            <a:off x="578644" y="107156"/>
            <a:ext cx="7836600" cy="543000"/>
          </a:xfrm>
          <a:prstGeom prst="rect">
            <a:avLst/>
          </a:prstGeom>
        </p:spPr>
        <p:txBody>
          <a:bodyPr anchorCtr="0" anchor="t" bIns="51425" lIns="51425" spcFirstLastPara="1" rIns="51425" wrap="square" tIns="5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Elementos del head</a:t>
            </a:r>
            <a:endParaRPr/>
          </a:p>
        </p:txBody>
      </p:sp>
      <p:sp>
        <p:nvSpPr>
          <p:cNvPr id="208" name="Google Shape;208;p28"/>
          <p:cNvSpPr txBox="1"/>
          <p:nvPr>
            <p:ph idx="1" type="body"/>
          </p:nvPr>
        </p:nvSpPr>
        <p:spPr>
          <a:xfrm>
            <a:off x="705650" y="1039475"/>
            <a:ext cx="4959300" cy="3072600"/>
          </a:xfrm>
          <a:prstGeom prst="rect">
            <a:avLst/>
          </a:prstGeom>
        </p:spPr>
        <p:txBody>
          <a:bodyPr anchorCtr="0" anchor="t" bIns="51425" lIns="51425" spcFirstLastPara="1" rIns="51425" wrap="square" tIns="5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Título</a:t>
            </a:r>
            <a:r>
              <a:rPr lang="es"/>
              <a:t> de la página: </a:t>
            </a:r>
            <a:endParaRPr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&lt;titIe&gt;Curso HTML5&lt;/titIe&gt;</a:t>
            </a:r>
            <a:br>
              <a:rPr lang="es"/>
            </a:br>
            <a:br>
              <a:rPr lang="es"/>
            </a:br>
            <a:r>
              <a:rPr lang="es"/>
              <a:t>Inclusiones de archivos externos  </a:t>
            </a:r>
            <a:endParaRPr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&lt; link href="valor" rel=”tipo”&gt;</a:t>
            </a:r>
            <a:br>
              <a:rPr lang="es"/>
            </a:br>
            <a:br>
              <a:rPr lang="es"/>
            </a:br>
            <a:r>
              <a:rPr lang="es"/>
              <a:t>Estilos y script embebidos en el documento</a:t>
            </a:r>
            <a:br>
              <a:rPr lang="es"/>
            </a:br>
            <a:r>
              <a:rPr lang="es"/>
              <a:t>	&lt;style&gt;......&lt;/style&gt;</a:t>
            </a:r>
            <a:endParaRPr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&lt;scr</a:t>
            </a:r>
            <a:r>
              <a:rPr lang="es"/>
              <a:t>i</a:t>
            </a:r>
            <a:r>
              <a:rPr lang="es"/>
              <a:t>pt&gt; ……</a:t>
            </a:r>
            <a:r>
              <a:rPr lang="es"/>
              <a:t>&lt;/script&gt;</a:t>
            </a:r>
            <a:endParaRPr/>
          </a:p>
        </p:txBody>
      </p:sp>
      <p:sp>
        <p:nvSpPr>
          <p:cNvPr id="209" name="Google Shape;209;p28"/>
          <p:cNvSpPr txBox="1"/>
          <p:nvPr/>
        </p:nvSpPr>
        <p:spPr>
          <a:xfrm>
            <a:off x="6206025" y="1927725"/>
            <a:ext cx="1595100" cy="8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stylesheet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shortcut icon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appl-touch-icon</a:t>
            </a:r>
            <a:endParaRPr/>
          </a:p>
        </p:txBody>
      </p:sp>
      <p:cxnSp>
        <p:nvCxnSpPr>
          <p:cNvPr id="210" name="Google Shape;210;p28"/>
          <p:cNvCxnSpPr>
            <a:endCxn id="209" idx="1"/>
          </p:cNvCxnSpPr>
          <p:nvPr/>
        </p:nvCxnSpPr>
        <p:spPr>
          <a:xfrm flipH="1" rot="10800000">
            <a:off x="4658625" y="2355825"/>
            <a:ext cx="1547400" cy="36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9"/>
          <p:cNvSpPr txBox="1"/>
          <p:nvPr>
            <p:ph type="title"/>
          </p:nvPr>
        </p:nvSpPr>
        <p:spPr>
          <a:xfrm>
            <a:off x="578644" y="107156"/>
            <a:ext cx="7836600" cy="543000"/>
          </a:xfrm>
          <a:prstGeom prst="rect">
            <a:avLst/>
          </a:prstGeom>
        </p:spPr>
        <p:txBody>
          <a:bodyPr anchorCtr="0" anchor="t" bIns="51425" lIns="51425" spcFirstLastPara="1" rIns="51425" wrap="square" tIns="5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Elementos del head. Metadatos</a:t>
            </a:r>
            <a:endParaRPr/>
          </a:p>
        </p:txBody>
      </p:sp>
      <p:sp>
        <p:nvSpPr>
          <p:cNvPr id="216" name="Google Shape;216;p29"/>
          <p:cNvSpPr txBox="1"/>
          <p:nvPr>
            <p:ph idx="1" type="body"/>
          </p:nvPr>
        </p:nvSpPr>
        <p:spPr>
          <a:xfrm>
            <a:off x="578650" y="1264950"/>
            <a:ext cx="7836600" cy="2734200"/>
          </a:xfrm>
          <a:prstGeom prst="rect">
            <a:avLst/>
          </a:prstGeom>
        </p:spPr>
        <p:txBody>
          <a:bodyPr anchorCtr="0" anchor="t" bIns="51425" lIns="51425" spcFirstLastPara="1" rIns="51425" wrap="square" tIns="5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Metadatos </a:t>
            </a:r>
            <a:endParaRPr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&lt;meta name”valor” content="valor"&gt;</a:t>
            </a:r>
            <a:endParaRPr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&lt;meta http-equiv=”valor” content=”valor”&gt;</a:t>
            </a:r>
            <a:endParaRPr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&lt;meta charset=”valor”&gt;</a:t>
            </a:r>
            <a:br>
              <a:rPr lang="es"/>
            </a:br>
            <a:br>
              <a:rPr lang="es"/>
            </a:br>
            <a:r>
              <a:rPr lang="es"/>
              <a:t>Etiqueta base</a:t>
            </a:r>
            <a:endParaRPr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&lt;base href=”url base del sitio”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0"/>
          <p:cNvSpPr txBox="1"/>
          <p:nvPr>
            <p:ph type="title"/>
          </p:nvPr>
        </p:nvSpPr>
        <p:spPr>
          <a:xfrm>
            <a:off x="650081" y="864394"/>
            <a:ext cx="7836600" cy="1735800"/>
          </a:xfrm>
          <a:prstGeom prst="rect">
            <a:avLst/>
          </a:prstGeom>
        </p:spPr>
        <p:txBody>
          <a:bodyPr anchorCtr="0" anchor="ctr" bIns="51425" lIns="51425" spcFirstLastPara="1" rIns="51425" wrap="square" tIns="5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Proyecto. </a:t>
            </a:r>
            <a:r>
              <a:rPr lang="es"/>
              <a:t>Creación de la estructura básica</a:t>
            </a:r>
            <a:endParaRPr/>
          </a:p>
        </p:txBody>
      </p:sp>
      <p:sp>
        <p:nvSpPr>
          <p:cNvPr id="222" name="Google Shape;222;p30"/>
          <p:cNvSpPr txBox="1"/>
          <p:nvPr/>
        </p:nvSpPr>
        <p:spPr>
          <a:xfrm>
            <a:off x="2142150" y="2746550"/>
            <a:ext cx="4859700" cy="150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!DOCTYPE</a:t>
            </a:r>
            <a:br>
              <a:rPr lang="es">
                <a:solidFill>
                  <a:schemeClr val="lt1"/>
                </a:solidFill>
              </a:rPr>
            </a:br>
            <a:r>
              <a:rPr lang="es">
                <a:solidFill>
                  <a:schemeClr val="lt1"/>
                </a:solidFill>
              </a:rPr>
              <a:t>html: head y body</a:t>
            </a:r>
            <a:br>
              <a:rPr lang="es">
                <a:solidFill>
                  <a:schemeClr val="lt1"/>
                </a:solidFill>
              </a:rPr>
            </a:br>
            <a:r>
              <a:rPr lang="es">
                <a:solidFill>
                  <a:schemeClr val="lt1"/>
                </a:solidFill>
              </a:rPr>
              <a:t>head: </a:t>
            </a:r>
            <a:br>
              <a:rPr lang="es">
                <a:solidFill>
                  <a:schemeClr val="lt1"/>
                </a:solidFill>
              </a:rPr>
            </a:br>
            <a:r>
              <a:rPr lang="es">
                <a:solidFill>
                  <a:schemeClr val="lt1"/>
                </a:solidFill>
              </a:rPr>
              <a:t>- meta charset</a:t>
            </a:r>
            <a:br>
              <a:rPr lang="es">
                <a:solidFill>
                  <a:schemeClr val="lt1"/>
                </a:solidFill>
              </a:rPr>
            </a:br>
            <a:r>
              <a:rPr lang="es">
                <a:solidFill>
                  <a:schemeClr val="lt1"/>
                </a:solidFill>
              </a:rPr>
              <a:t>- meta name="..." (viewport, autor, description...)</a:t>
            </a:r>
            <a:br>
              <a:rPr lang="es">
                <a:solidFill>
                  <a:schemeClr val="lt1"/>
                </a:solidFill>
              </a:rPr>
            </a:br>
            <a:r>
              <a:rPr lang="es">
                <a:solidFill>
                  <a:schemeClr val="lt1"/>
                </a:solidFill>
              </a:rPr>
              <a:t>- title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1"/>
          <p:cNvSpPr txBox="1"/>
          <p:nvPr>
            <p:ph type="title"/>
          </p:nvPr>
        </p:nvSpPr>
        <p:spPr>
          <a:xfrm>
            <a:off x="1314450" y="2028825"/>
            <a:ext cx="7472400" cy="685800"/>
          </a:xfrm>
          <a:prstGeom prst="rect">
            <a:avLst/>
          </a:prstGeom>
        </p:spPr>
        <p:txBody>
          <a:bodyPr anchorCtr="0" anchor="t" bIns="51425" lIns="51425" spcFirstLastPara="1" rIns="51425" wrap="square" tIns="5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Etiquetas </a:t>
            </a:r>
            <a:r>
              <a:rPr lang="es"/>
              <a:t>HTML</a:t>
            </a:r>
            <a:endParaRPr/>
          </a:p>
        </p:txBody>
      </p:sp>
      <p:sp>
        <p:nvSpPr>
          <p:cNvPr id="228" name="Google Shape;228;p31"/>
          <p:cNvSpPr txBox="1"/>
          <p:nvPr>
            <p:ph idx="1" type="body"/>
          </p:nvPr>
        </p:nvSpPr>
        <p:spPr>
          <a:xfrm>
            <a:off x="1314450" y="2593181"/>
            <a:ext cx="7472400" cy="1693200"/>
          </a:xfrm>
          <a:prstGeom prst="rect">
            <a:avLst/>
          </a:prstGeom>
        </p:spPr>
        <p:txBody>
          <a:bodyPr anchorCtr="0" anchor="t" bIns="51425" lIns="51425" spcFirstLastPara="1" rIns="51425" wrap="square" tIns="5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2"/>
          <p:cNvSpPr txBox="1"/>
          <p:nvPr>
            <p:ph type="title"/>
          </p:nvPr>
        </p:nvSpPr>
        <p:spPr>
          <a:xfrm>
            <a:off x="578644" y="107156"/>
            <a:ext cx="7836600" cy="543000"/>
          </a:xfrm>
          <a:prstGeom prst="rect">
            <a:avLst/>
          </a:prstGeom>
        </p:spPr>
        <p:txBody>
          <a:bodyPr anchorCtr="0" anchor="t" bIns="51425" lIns="51425" spcFirstLastPara="1" rIns="51425" wrap="square" tIns="5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Tipos de etiquetas. Content Types en HTML5</a:t>
            </a:r>
            <a:endParaRPr/>
          </a:p>
        </p:txBody>
      </p:sp>
      <p:sp>
        <p:nvSpPr>
          <p:cNvPr id="234" name="Google Shape;234;p32"/>
          <p:cNvSpPr txBox="1"/>
          <p:nvPr>
            <p:ph idx="1" type="body"/>
          </p:nvPr>
        </p:nvSpPr>
        <p:spPr>
          <a:xfrm>
            <a:off x="714305" y="1043113"/>
            <a:ext cx="1971900" cy="2521800"/>
          </a:xfrm>
          <a:prstGeom prst="rect">
            <a:avLst/>
          </a:prstGeom>
        </p:spPr>
        <p:txBody>
          <a:bodyPr anchorCtr="0" anchor="t" bIns="51425" lIns="51425" spcFirstLastPara="1" rIns="51425" wrap="square" tIns="5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/>
              <a:t>Flow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/>
              <a:t>Phrasing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/>
              <a:t>Heading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/>
              <a:t>Sectioning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/>
              <a:t>Embeded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/>
              <a:t>Interactive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/>
              <a:t>Metadata</a:t>
            </a:r>
            <a:br>
              <a:rPr lang="es"/>
            </a:br>
            <a:endParaRPr/>
          </a:p>
        </p:txBody>
      </p:sp>
      <p:pic>
        <p:nvPicPr>
          <p:cNvPr id="235" name="Google Shape;23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38630" y="937169"/>
            <a:ext cx="4762500" cy="2733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3"/>
          <p:cNvSpPr txBox="1"/>
          <p:nvPr>
            <p:ph type="title"/>
          </p:nvPr>
        </p:nvSpPr>
        <p:spPr>
          <a:xfrm>
            <a:off x="578644" y="107156"/>
            <a:ext cx="7836600" cy="543000"/>
          </a:xfrm>
          <a:prstGeom prst="rect">
            <a:avLst/>
          </a:prstGeom>
        </p:spPr>
        <p:txBody>
          <a:bodyPr anchorCtr="0" anchor="t" bIns="51425" lIns="51425" spcFirstLastPara="1" rIns="51425" wrap="square" tIns="5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Tipos de etiquetas: </a:t>
            </a:r>
            <a:r>
              <a:rPr lang="es"/>
              <a:t>en bloque / en línea</a:t>
            </a:r>
            <a:endParaRPr/>
          </a:p>
        </p:txBody>
      </p:sp>
      <p:sp>
        <p:nvSpPr>
          <p:cNvPr id="241" name="Google Shape;241;p33"/>
          <p:cNvSpPr txBox="1"/>
          <p:nvPr>
            <p:ph idx="1" type="body"/>
          </p:nvPr>
        </p:nvSpPr>
        <p:spPr>
          <a:xfrm>
            <a:off x="578650" y="1083975"/>
            <a:ext cx="2634000" cy="831900"/>
          </a:xfrm>
          <a:prstGeom prst="rect">
            <a:avLst/>
          </a:prstGeom>
        </p:spPr>
        <p:txBody>
          <a:bodyPr anchorCtr="0" anchor="t" bIns="51425" lIns="51425" spcFirstLastPara="1" rIns="51425" wrap="square" tIns="5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Desde CSS 2.1,</a:t>
            </a:r>
            <a:br>
              <a:rPr lang="es"/>
            </a:br>
            <a:r>
              <a:rPr lang="es"/>
              <a:t>la propiedad </a:t>
            </a:r>
            <a:r>
              <a:rPr b="1" lang="es">
                <a:latin typeface="Helvetica Neue"/>
                <a:ea typeface="Helvetica Neue"/>
                <a:cs typeface="Helvetica Neue"/>
                <a:sym typeface="Helvetica Neue"/>
              </a:rPr>
              <a:t>display</a:t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42" name="Google Shape;242;p33"/>
          <p:cNvSpPr txBox="1"/>
          <p:nvPr/>
        </p:nvSpPr>
        <p:spPr>
          <a:xfrm>
            <a:off x="4467100" y="901875"/>
            <a:ext cx="4100700" cy="119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Establece el tipo de caja generada por un elemento, independientemente de su modo de funcionamiento por defecto</a:t>
            </a:r>
            <a:endParaRPr sz="1800">
              <a:solidFill>
                <a:srgbClr val="4A4A4A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43" name="Google Shape;243;p33"/>
          <p:cNvSpPr txBox="1"/>
          <p:nvPr/>
        </p:nvSpPr>
        <p:spPr>
          <a:xfrm>
            <a:off x="578650" y="2635125"/>
            <a:ext cx="3269400" cy="66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/>
              <a:t>Inline : contenido en línea</a:t>
            </a:r>
            <a:br>
              <a:rPr lang="es" sz="1800"/>
            </a:br>
            <a:r>
              <a:rPr lang="es" sz="1800"/>
              <a:t>block: : contenido en bloque</a:t>
            </a:r>
            <a:endParaRPr/>
          </a:p>
        </p:txBody>
      </p:sp>
      <p:cxnSp>
        <p:nvCxnSpPr>
          <p:cNvPr id="244" name="Google Shape;244;p33"/>
          <p:cNvCxnSpPr>
            <a:stCxn id="241" idx="3"/>
            <a:endCxn id="242" idx="1"/>
          </p:cNvCxnSpPr>
          <p:nvPr/>
        </p:nvCxnSpPr>
        <p:spPr>
          <a:xfrm>
            <a:off x="3212650" y="1499925"/>
            <a:ext cx="1254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45" name="Google Shape;24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9075" y="2097975"/>
            <a:ext cx="4386174" cy="222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4"/>
          <p:cNvSpPr txBox="1"/>
          <p:nvPr>
            <p:ph type="title"/>
          </p:nvPr>
        </p:nvSpPr>
        <p:spPr>
          <a:xfrm>
            <a:off x="578644" y="107156"/>
            <a:ext cx="7836600" cy="543000"/>
          </a:xfrm>
          <a:prstGeom prst="rect">
            <a:avLst/>
          </a:prstGeom>
        </p:spPr>
        <p:txBody>
          <a:bodyPr anchorCtr="0" anchor="t" bIns="51425" lIns="51425" spcFirstLastPara="1" rIns="51425" wrap="square" tIns="5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Tipos de etiquetas. Estructura del estándar</a:t>
            </a:r>
            <a:endParaRPr/>
          </a:p>
        </p:txBody>
      </p:sp>
      <p:sp>
        <p:nvSpPr>
          <p:cNvPr id="251" name="Google Shape;251;p34"/>
          <p:cNvSpPr txBox="1"/>
          <p:nvPr>
            <p:ph idx="1" type="body"/>
          </p:nvPr>
        </p:nvSpPr>
        <p:spPr>
          <a:xfrm>
            <a:off x="578650" y="1028725"/>
            <a:ext cx="2115300" cy="819000"/>
          </a:xfrm>
          <a:prstGeom prst="rect">
            <a:avLst/>
          </a:prstGeom>
        </p:spPr>
        <p:txBody>
          <a:bodyPr anchorCtr="0" anchor="t" bIns="51425" lIns="51425" spcFirstLastPara="1" rIns="51425" wrap="square" tIns="5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 startAt="4"/>
            </a:pPr>
            <a:r>
              <a:rPr lang="es"/>
              <a:t>The elements of HTML</a:t>
            </a:r>
            <a:br>
              <a:rPr lang="es"/>
            </a:br>
            <a:endParaRPr sz="1200"/>
          </a:p>
        </p:txBody>
      </p:sp>
      <p:sp>
        <p:nvSpPr>
          <p:cNvPr id="252" name="Google Shape;252;p34"/>
          <p:cNvSpPr txBox="1"/>
          <p:nvPr/>
        </p:nvSpPr>
        <p:spPr>
          <a:xfrm>
            <a:off x="3466075" y="1028725"/>
            <a:ext cx="4739400" cy="330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4.1. The document element. </a:t>
            </a:r>
            <a:endParaRPr>
              <a:solidFill>
                <a:srgbClr val="4A4A4A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4.2. Document metadata. </a:t>
            </a:r>
            <a:endParaRPr>
              <a:solidFill>
                <a:srgbClr val="4A4A4A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4.3. Sections. </a:t>
            </a:r>
            <a:endParaRPr>
              <a:solidFill>
                <a:srgbClr val="4A4A4A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4.4. Grouping content</a:t>
            </a:r>
            <a:br>
              <a:rPr lang="es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r>
              <a:rPr lang="es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4.5. Text-level semantics</a:t>
            </a:r>
            <a:br>
              <a:rPr lang="es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r>
              <a:rPr lang="es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4.6. Edits. Etiquetas ins - del</a:t>
            </a:r>
            <a:br>
              <a:rPr lang="es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r>
              <a:rPr lang="es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4.7. Embedded content</a:t>
            </a:r>
            <a:br>
              <a:rPr lang="es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r>
              <a:rPr lang="es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4.8. Links</a:t>
            </a:r>
            <a:br>
              <a:rPr lang="es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r>
              <a:rPr lang="es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4.9. Tabular data</a:t>
            </a:r>
            <a:br>
              <a:rPr lang="es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r>
              <a:rPr lang="es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4.10. Forms</a:t>
            </a:r>
            <a:br>
              <a:rPr lang="es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r>
              <a:rPr lang="es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4.11. Interactive elements</a:t>
            </a:r>
            <a:br>
              <a:rPr lang="es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r>
              <a:rPr lang="es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4.12. Scripting</a:t>
            </a:r>
            <a:br>
              <a:rPr lang="es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r>
              <a:rPr lang="es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4.13. Common idioms without dedicated elements</a:t>
            </a:r>
            <a:br>
              <a:rPr lang="es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r>
              <a:rPr lang="es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4.14. Disabled elements</a:t>
            </a:r>
            <a:br>
              <a:rPr lang="es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r>
              <a:rPr lang="es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4.15. Matching HTML elements using selectors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5"/>
          <p:cNvSpPr txBox="1"/>
          <p:nvPr>
            <p:ph type="title"/>
          </p:nvPr>
        </p:nvSpPr>
        <p:spPr>
          <a:xfrm>
            <a:off x="578644" y="107156"/>
            <a:ext cx="7836600" cy="543000"/>
          </a:xfrm>
          <a:prstGeom prst="rect">
            <a:avLst/>
          </a:prstGeom>
        </p:spPr>
        <p:txBody>
          <a:bodyPr anchorCtr="0" anchor="t" bIns="51425" lIns="51425" spcFirstLastPara="1" rIns="51425" wrap="square" tIns="5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Secciones semánticas (sectioning)</a:t>
            </a:r>
            <a:endParaRPr/>
          </a:p>
        </p:txBody>
      </p:sp>
      <p:sp>
        <p:nvSpPr>
          <p:cNvPr id="258" name="Google Shape;258;p35"/>
          <p:cNvSpPr txBox="1"/>
          <p:nvPr>
            <p:ph idx="1" type="body"/>
          </p:nvPr>
        </p:nvSpPr>
        <p:spPr>
          <a:xfrm>
            <a:off x="592925" y="785825"/>
            <a:ext cx="2324100" cy="2521800"/>
          </a:xfrm>
          <a:prstGeom prst="rect">
            <a:avLst/>
          </a:prstGeom>
        </p:spPr>
        <p:txBody>
          <a:bodyPr anchorCtr="0" anchor="t" bIns="51425" lIns="51425" spcFirstLastPara="1" rIns="51425" wrap="square" tIns="5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body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header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nav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footer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section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article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aside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titulares: h1… h6</a:t>
            </a:r>
            <a:endParaRPr/>
          </a:p>
        </p:txBody>
      </p:sp>
      <p:pic>
        <p:nvPicPr>
          <p:cNvPr id="259" name="Google Shape;25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2052" y="983125"/>
            <a:ext cx="4439974" cy="3443375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35"/>
          <p:cNvSpPr txBox="1"/>
          <p:nvPr/>
        </p:nvSpPr>
        <p:spPr>
          <a:xfrm>
            <a:off x="480275" y="3443300"/>
            <a:ext cx="2549400" cy="5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chemeClr val="hlink"/>
                </a:solidFill>
                <a:hlinkClick r:id="rId4"/>
              </a:rPr>
              <a:t>http://swwweet.com/presentaciones/viajartiempo/</a:t>
            </a:r>
            <a:r>
              <a:rPr lang="es"/>
              <a:t> 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6"/>
          <p:cNvSpPr txBox="1"/>
          <p:nvPr>
            <p:ph type="title"/>
          </p:nvPr>
        </p:nvSpPr>
        <p:spPr>
          <a:xfrm>
            <a:off x="650081" y="864394"/>
            <a:ext cx="7836600" cy="1735800"/>
          </a:xfrm>
          <a:prstGeom prst="rect">
            <a:avLst/>
          </a:prstGeom>
        </p:spPr>
        <p:txBody>
          <a:bodyPr anchorCtr="0" anchor="ctr" bIns="51425" lIns="51425" spcFirstLastPara="1" rIns="51425" wrap="square" tIns="5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Proyecto. Creación de las secciones básicas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7"/>
          <p:cNvSpPr txBox="1"/>
          <p:nvPr>
            <p:ph type="title"/>
          </p:nvPr>
        </p:nvSpPr>
        <p:spPr>
          <a:xfrm>
            <a:off x="578644" y="107156"/>
            <a:ext cx="7836600" cy="543000"/>
          </a:xfrm>
          <a:prstGeom prst="rect">
            <a:avLst/>
          </a:prstGeom>
        </p:spPr>
        <p:txBody>
          <a:bodyPr anchorCtr="0" anchor="t" bIns="51425" lIns="51425" spcFirstLastPara="1" rIns="51425" wrap="square" tIns="5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Grupos de elementos (grouping)</a:t>
            </a:r>
            <a:endParaRPr/>
          </a:p>
        </p:txBody>
      </p:sp>
      <p:sp>
        <p:nvSpPr>
          <p:cNvPr id="271" name="Google Shape;271;p37"/>
          <p:cNvSpPr txBox="1"/>
          <p:nvPr>
            <p:ph idx="1" type="body"/>
          </p:nvPr>
        </p:nvSpPr>
        <p:spPr>
          <a:xfrm>
            <a:off x="578650" y="1021450"/>
            <a:ext cx="5973900" cy="2790600"/>
          </a:xfrm>
          <a:prstGeom prst="rect">
            <a:avLst/>
          </a:prstGeom>
        </p:spPr>
        <p:txBody>
          <a:bodyPr anchorCtr="0" anchor="t" bIns="51425" lIns="51425" spcFirstLastPara="1" rIns="51425" wrap="square" tIns="5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Etiquetas </a:t>
            </a:r>
            <a:r>
              <a:rPr lang="es"/>
              <a:t>clásicas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/>
              <a:t>Párrafos: p, pre, blockquote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/>
              <a:t>Listas: </a:t>
            </a:r>
            <a:endParaRPr/>
          </a:p>
          <a:p>
            <a:pPr indent="-323850" lvl="1" marL="13716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s"/>
              <a:t>ul - li </a:t>
            </a:r>
            <a:endParaRPr/>
          </a:p>
          <a:p>
            <a:pPr indent="-323850" lvl="1" marL="13716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s"/>
              <a:t>ol - li</a:t>
            </a:r>
            <a:endParaRPr/>
          </a:p>
          <a:p>
            <a:pPr indent="-323850" lvl="1" marL="13716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s"/>
              <a:t>dl - dt (término)- dd (definición)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/>
              <a:t>Bloques: div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Nuevas etiquetas: 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/>
              <a:t>main, address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1"/>
          <p:cNvSpPr txBox="1"/>
          <p:nvPr>
            <p:ph type="title"/>
          </p:nvPr>
        </p:nvSpPr>
        <p:spPr>
          <a:xfrm>
            <a:off x="1314450" y="2028825"/>
            <a:ext cx="7472400" cy="685800"/>
          </a:xfrm>
          <a:prstGeom prst="rect">
            <a:avLst/>
          </a:prstGeom>
          <a:solidFill>
            <a:srgbClr val="D35400"/>
          </a:solidFill>
        </p:spPr>
        <p:txBody>
          <a:bodyPr anchorCtr="0" anchor="ctr" bIns="51425" lIns="51425" spcFirstLastPara="1" rIns="51425" wrap="square" tIns="5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800">
                <a:solidFill>
                  <a:srgbClr val="F39C12"/>
                </a:solidFill>
              </a:rPr>
              <a:t>HTML Básico</a:t>
            </a:r>
            <a:endParaRPr b="1" sz="4800">
              <a:solidFill>
                <a:srgbClr val="F39C12"/>
              </a:solidFill>
            </a:endParaRPr>
          </a:p>
        </p:txBody>
      </p:sp>
      <p:sp>
        <p:nvSpPr>
          <p:cNvPr id="82" name="Google Shape;82;p11"/>
          <p:cNvSpPr txBox="1"/>
          <p:nvPr>
            <p:ph idx="1" type="body"/>
          </p:nvPr>
        </p:nvSpPr>
        <p:spPr>
          <a:xfrm>
            <a:off x="1314450" y="3120452"/>
            <a:ext cx="7472400" cy="1165800"/>
          </a:xfrm>
          <a:prstGeom prst="rect">
            <a:avLst/>
          </a:prstGeom>
        </p:spPr>
        <p:txBody>
          <a:bodyPr anchorCtr="0" anchor="t" bIns="51425" lIns="51425" spcFirstLastPara="1" rIns="51425" wrap="square" tIns="5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8"/>
          <p:cNvSpPr txBox="1"/>
          <p:nvPr>
            <p:ph type="title"/>
          </p:nvPr>
        </p:nvSpPr>
        <p:spPr>
          <a:xfrm>
            <a:off x="232425" y="864400"/>
            <a:ext cx="8538900" cy="1735800"/>
          </a:xfrm>
          <a:prstGeom prst="rect">
            <a:avLst/>
          </a:prstGeom>
        </p:spPr>
        <p:txBody>
          <a:bodyPr anchorCtr="0" anchor="ctr" bIns="51425" lIns="51425" spcFirstLastPara="1" rIns="51425" wrap="square" tIns="5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Proyecto. </a:t>
            </a:r>
            <a:r>
              <a:rPr lang="es"/>
              <a:t>Incorporando contenido. Grupos de elementos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9"/>
          <p:cNvSpPr txBox="1"/>
          <p:nvPr>
            <p:ph type="title"/>
          </p:nvPr>
        </p:nvSpPr>
        <p:spPr>
          <a:xfrm>
            <a:off x="578644" y="107156"/>
            <a:ext cx="7836600" cy="543000"/>
          </a:xfrm>
          <a:prstGeom prst="rect">
            <a:avLst/>
          </a:prstGeom>
        </p:spPr>
        <p:txBody>
          <a:bodyPr anchorCtr="0" anchor="t" bIns="51425" lIns="51425" spcFirstLastPara="1" rIns="51425" wrap="square" tIns="5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Enlaces (links)</a:t>
            </a:r>
            <a:endParaRPr/>
          </a:p>
        </p:txBody>
      </p:sp>
      <p:sp>
        <p:nvSpPr>
          <p:cNvPr id="282" name="Google Shape;282;p39"/>
          <p:cNvSpPr txBox="1"/>
          <p:nvPr>
            <p:ph idx="1" type="body"/>
          </p:nvPr>
        </p:nvSpPr>
        <p:spPr>
          <a:xfrm>
            <a:off x="592925" y="785815"/>
            <a:ext cx="7836600" cy="543000"/>
          </a:xfrm>
          <a:prstGeom prst="rect">
            <a:avLst/>
          </a:prstGeom>
        </p:spPr>
        <p:txBody>
          <a:bodyPr anchorCtr="0" anchor="t" bIns="51425" lIns="51425" spcFirstLastPara="1" rIns="51425" wrap="square" tIns="5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Enlaces: a (</a:t>
            </a:r>
            <a:r>
              <a:rPr lang="es"/>
              <a:t>area) </a:t>
            </a:r>
            <a:br>
              <a:rPr lang="es"/>
            </a:br>
            <a:endParaRPr/>
          </a:p>
        </p:txBody>
      </p:sp>
      <p:sp>
        <p:nvSpPr>
          <p:cNvPr id="283" name="Google Shape;283;p39"/>
          <p:cNvSpPr txBox="1"/>
          <p:nvPr/>
        </p:nvSpPr>
        <p:spPr>
          <a:xfrm>
            <a:off x="1183725" y="1392250"/>
            <a:ext cx="5340900" cy="5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&lt;a href=”url” rel=”relación”&gt;Elemnto en linea / bloque&lt;/a&gt;</a:t>
            </a:r>
            <a:endParaRPr/>
          </a:p>
        </p:txBody>
      </p:sp>
      <p:sp>
        <p:nvSpPr>
          <p:cNvPr id="284" name="Google Shape;284;p39"/>
          <p:cNvSpPr txBox="1"/>
          <p:nvPr/>
        </p:nvSpPr>
        <p:spPr>
          <a:xfrm>
            <a:off x="912050" y="2266425"/>
            <a:ext cx="3738300" cy="15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URL: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s"/>
              <a:t>absolutas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s"/>
              <a:t>relativas al documento : carpeta/pagina o ./carpeta/pagina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s"/>
              <a:t>relativas a la raiz : /carpeta/pagina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s"/>
              <a:t>partes de una página #id</a:t>
            </a:r>
            <a:endParaRPr/>
          </a:p>
        </p:txBody>
      </p:sp>
      <p:sp>
        <p:nvSpPr>
          <p:cNvPr id="285" name="Google Shape;285;p39"/>
          <p:cNvSpPr txBox="1"/>
          <p:nvPr/>
        </p:nvSpPr>
        <p:spPr>
          <a:xfrm>
            <a:off x="6679500" y="1464500"/>
            <a:ext cx="1634700" cy="27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s">
                <a:solidFill>
                  <a:schemeClr val="dk1"/>
                </a:solidFill>
              </a:rPr>
              <a:t>alternate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s">
                <a:solidFill>
                  <a:schemeClr val="dk1"/>
                </a:solidFill>
              </a:rPr>
              <a:t>author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s">
                <a:solidFill>
                  <a:schemeClr val="dk1"/>
                </a:solidFill>
              </a:rPr>
              <a:t>bookmark</a:t>
            </a:r>
            <a:br>
              <a:rPr lang="es">
                <a:solidFill>
                  <a:schemeClr val="dk1"/>
                </a:solidFill>
              </a:rPr>
            </a:br>
            <a:r>
              <a:rPr lang="es">
                <a:solidFill>
                  <a:schemeClr val="dk1"/>
                </a:solidFill>
              </a:rPr>
              <a:t>help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s">
                <a:solidFill>
                  <a:schemeClr val="dk1"/>
                </a:solidFill>
              </a:rPr>
              <a:t>license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s">
                <a:solidFill>
                  <a:schemeClr val="dk1"/>
                </a:solidFill>
              </a:rPr>
              <a:t>next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s">
                <a:solidFill>
                  <a:schemeClr val="dk1"/>
                </a:solidFill>
              </a:rPr>
              <a:t>nofollow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s">
                <a:solidFill>
                  <a:schemeClr val="dk1"/>
                </a:solidFill>
              </a:rPr>
              <a:t>noreferrer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s">
                <a:solidFill>
                  <a:schemeClr val="dk1"/>
                </a:solidFill>
              </a:rPr>
              <a:t>prefetch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s">
                <a:solidFill>
                  <a:schemeClr val="dk1"/>
                </a:solidFill>
              </a:rPr>
              <a:t>prev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s">
                <a:solidFill>
                  <a:schemeClr val="dk1"/>
                </a:solidFill>
              </a:rPr>
              <a:t>search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s">
                <a:solidFill>
                  <a:schemeClr val="dk1"/>
                </a:solidFill>
              </a:rPr>
              <a:t>tag</a:t>
            </a:r>
            <a:br>
              <a:rPr lang="es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</p:txBody>
      </p:sp>
      <p:sp>
        <p:nvSpPr>
          <p:cNvPr id="286" name="Google Shape;286;p39"/>
          <p:cNvSpPr txBox="1"/>
          <p:nvPr/>
        </p:nvSpPr>
        <p:spPr>
          <a:xfrm>
            <a:off x="5305550" y="2612000"/>
            <a:ext cx="634200" cy="47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rel: </a:t>
            </a:r>
            <a:endParaRPr/>
          </a:p>
        </p:txBody>
      </p:sp>
      <p:cxnSp>
        <p:nvCxnSpPr>
          <p:cNvPr id="287" name="Google Shape;287;p39"/>
          <p:cNvCxnSpPr>
            <a:stCxn id="286" idx="3"/>
            <a:endCxn id="285" idx="1"/>
          </p:cNvCxnSpPr>
          <p:nvPr/>
        </p:nvCxnSpPr>
        <p:spPr>
          <a:xfrm>
            <a:off x="5939750" y="2847050"/>
            <a:ext cx="739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8" name="Google Shape;288;p39"/>
          <p:cNvCxnSpPr/>
          <p:nvPr/>
        </p:nvCxnSpPr>
        <p:spPr>
          <a:xfrm flipH="1">
            <a:off x="1437375" y="1772750"/>
            <a:ext cx="479100" cy="50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9" name="Google Shape;289;p39"/>
          <p:cNvCxnSpPr/>
          <p:nvPr/>
        </p:nvCxnSpPr>
        <p:spPr>
          <a:xfrm>
            <a:off x="2874725" y="1716375"/>
            <a:ext cx="2254800" cy="887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0"/>
          <p:cNvSpPr txBox="1"/>
          <p:nvPr>
            <p:ph type="title"/>
          </p:nvPr>
        </p:nvSpPr>
        <p:spPr>
          <a:xfrm>
            <a:off x="650081" y="864394"/>
            <a:ext cx="7836600" cy="1735800"/>
          </a:xfrm>
          <a:prstGeom prst="rect">
            <a:avLst/>
          </a:prstGeom>
        </p:spPr>
        <p:txBody>
          <a:bodyPr anchorCtr="0" anchor="ctr" bIns="51425" lIns="51425" spcFirstLastPara="1" rIns="51425" wrap="square" tIns="5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Proyecto. Creación del menú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1"/>
          <p:cNvSpPr txBox="1"/>
          <p:nvPr>
            <p:ph type="title"/>
          </p:nvPr>
        </p:nvSpPr>
        <p:spPr>
          <a:xfrm>
            <a:off x="578644" y="107156"/>
            <a:ext cx="7836600" cy="543000"/>
          </a:xfrm>
          <a:prstGeom prst="rect">
            <a:avLst/>
          </a:prstGeom>
        </p:spPr>
        <p:txBody>
          <a:bodyPr anchorCtr="0" anchor="t" bIns="51425" lIns="51425" spcFirstLastPara="1" rIns="51425" wrap="square" tIns="5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Elementos en línea (text-level)</a:t>
            </a:r>
            <a:endParaRPr/>
          </a:p>
        </p:txBody>
      </p:sp>
      <p:sp>
        <p:nvSpPr>
          <p:cNvPr id="300" name="Google Shape;300;p41"/>
          <p:cNvSpPr txBox="1"/>
          <p:nvPr>
            <p:ph idx="1" type="body"/>
          </p:nvPr>
        </p:nvSpPr>
        <p:spPr>
          <a:xfrm>
            <a:off x="592931" y="785813"/>
            <a:ext cx="7836600" cy="2521800"/>
          </a:xfrm>
          <a:prstGeom prst="rect">
            <a:avLst/>
          </a:prstGeom>
        </p:spPr>
        <p:txBody>
          <a:bodyPr anchorCtr="0" anchor="t" bIns="51425" lIns="51425" spcFirstLastPara="1" rIns="51425" wrap="square" tIns="5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Elemento en línea neutro: span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Formato de texto: 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/>
              <a:t>strong, en, b, i, sup, sub, u. s ... 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/>
              <a:t>var, dfn, code, sampl, kbd, abbr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Citas (quotes) y referencias (cites): q, cite</a:t>
            </a:r>
            <a:br>
              <a:rPr lang="es"/>
            </a:br>
            <a:r>
              <a:rPr lang="es"/>
              <a:t>Otras etiquetas semánticas:  time, mark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Edits: ins, del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2"/>
          <p:cNvSpPr txBox="1"/>
          <p:nvPr>
            <p:ph type="title"/>
          </p:nvPr>
        </p:nvSpPr>
        <p:spPr>
          <a:xfrm>
            <a:off x="650081" y="864394"/>
            <a:ext cx="7836600" cy="1735800"/>
          </a:xfrm>
          <a:prstGeom prst="rect">
            <a:avLst/>
          </a:prstGeom>
        </p:spPr>
        <p:txBody>
          <a:bodyPr anchorCtr="0" anchor="ctr" bIns="51425" lIns="51425" spcFirstLastPara="1" rIns="51425" wrap="square" tIns="5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Proyecto. Mejora de los textos 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3"/>
          <p:cNvSpPr txBox="1"/>
          <p:nvPr>
            <p:ph type="title"/>
          </p:nvPr>
        </p:nvSpPr>
        <p:spPr>
          <a:xfrm>
            <a:off x="1314450" y="2028825"/>
            <a:ext cx="7472400" cy="685800"/>
          </a:xfrm>
          <a:prstGeom prst="rect">
            <a:avLst/>
          </a:prstGeom>
          <a:solidFill>
            <a:srgbClr val="D35400"/>
          </a:solidFill>
        </p:spPr>
        <p:txBody>
          <a:bodyPr anchorCtr="0" anchor="ctr" bIns="51425" lIns="51425" spcFirstLastPara="1" rIns="51425" wrap="square" tIns="5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800">
                <a:solidFill>
                  <a:srgbClr val="F39C12"/>
                </a:solidFill>
              </a:rPr>
              <a:t>HTML. </a:t>
            </a:r>
            <a:r>
              <a:rPr b="1" lang="es" sz="4800">
                <a:solidFill>
                  <a:srgbClr val="F39C12"/>
                </a:solidFill>
              </a:rPr>
              <a:t>Otros elementos</a:t>
            </a:r>
            <a:endParaRPr b="1" sz="4800">
              <a:solidFill>
                <a:srgbClr val="F39C12"/>
              </a:solidFill>
            </a:endParaRPr>
          </a:p>
        </p:txBody>
      </p:sp>
      <p:sp>
        <p:nvSpPr>
          <p:cNvPr id="311" name="Google Shape;311;p43"/>
          <p:cNvSpPr txBox="1"/>
          <p:nvPr>
            <p:ph idx="1" type="body"/>
          </p:nvPr>
        </p:nvSpPr>
        <p:spPr>
          <a:xfrm>
            <a:off x="1314450" y="3120452"/>
            <a:ext cx="7472400" cy="1165800"/>
          </a:xfrm>
          <a:prstGeom prst="rect">
            <a:avLst/>
          </a:prstGeom>
        </p:spPr>
        <p:txBody>
          <a:bodyPr anchorCtr="0" anchor="t" bIns="51425" lIns="51425" spcFirstLastPara="1" rIns="51425" wrap="square" tIns="5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44"/>
          <p:cNvSpPr txBox="1"/>
          <p:nvPr>
            <p:ph type="title"/>
          </p:nvPr>
        </p:nvSpPr>
        <p:spPr>
          <a:xfrm>
            <a:off x="1314450" y="2028825"/>
            <a:ext cx="7472400" cy="685800"/>
          </a:xfrm>
          <a:prstGeom prst="rect">
            <a:avLst/>
          </a:prstGeom>
        </p:spPr>
        <p:txBody>
          <a:bodyPr anchorCtr="0" anchor="t" bIns="51425" lIns="51425" spcFirstLastPara="1" rIns="51425" wrap="square" tIns="5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Etiquetas HTML (continuación)</a:t>
            </a:r>
            <a:endParaRPr/>
          </a:p>
        </p:txBody>
      </p:sp>
      <p:sp>
        <p:nvSpPr>
          <p:cNvPr id="317" name="Google Shape;317;p44"/>
          <p:cNvSpPr txBox="1"/>
          <p:nvPr>
            <p:ph idx="1" type="body"/>
          </p:nvPr>
        </p:nvSpPr>
        <p:spPr>
          <a:xfrm>
            <a:off x="1314450" y="2593181"/>
            <a:ext cx="7472400" cy="1693200"/>
          </a:xfrm>
          <a:prstGeom prst="rect">
            <a:avLst/>
          </a:prstGeom>
        </p:spPr>
        <p:txBody>
          <a:bodyPr anchorCtr="0" anchor="t" bIns="51425" lIns="51425" spcFirstLastPara="1" rIns="51425" wrap="square" tIns="5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5"/>
          <p:cNvSpPr txBox="1"/>
          <p:nvPr>
            <p:ph type="title"/>
          </p:nvPr>
        </p:nvSpPr>
        <p:spPr>
          <a:xfrm>
            <a:off x="578644" y="107156"/>
            <a:ext cx="7836600" cy="543000"/>
          </a:xfrm>
          <a:prstGeom prst="rect">
            <a:avLst/>
          </a:prstGeom>
        </p:spPr>
        <p:txBody>
          <a:bodyPr anchorCtr="0" anchor="t" bIns="51425" lIns="51425" spcFirstLastPara="1" rIns="51425" wrap="square" tIns="5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Elementos embebidos (embedded content)</a:t>
            </a:r>
            <a:endParaRPr/>
          </a:p>
        </p:txBody>
      </p:sp>
      <p:sp>
        <p:nvSpPr>
          <p:cNvPr id="323" name="Google Shape;323;p45"/>
          <p:cNvSpPr txBox="1"/>
          <p:nvPr>
            <p:ph idx="1" type="body"/>
          </p:nvPr>
        </p:nvSpPr>
        <p:spPr>
          <a:xfrm>
            <a:off x="592925" y="785828"/>
            <a:ext cx="7836600" cy="3100800"/>
          </a:xfrm>
          <a:prstGeom prst="rect">
            <a:avLst/>
          </a:prstGeom>
        </p:spPr>
        <p:txBody>
          <a:bodyPr anchorCtr="0" anchor="t" bIns="51425" lIns="51425" spcFirstLastPara="1" rIns="51425" wrap="square" tIns="5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Imágenes: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/>
              <a:t> img : &lt;img src=”” alt=””&gt;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/>
              <a:t>picture / source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/>
              <a:t>Contenedores (grouping) específicos: </a:t>
            </a:r>
            <a:r>
              <a:rPr lang="es"/>
              <a:t>figure - figcaption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Elementos MM: 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/>
              <a:t>video, audio, track, 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/>
              <a:t>iframe, object, embed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Imágenes como navegación: map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Imágenes vectoriales: svg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46"/>
          <p:cNvSpPr txBox="1"/>
          <p:nvPr>
            <p:ph type="title"/>
          </p:nvPr>
        </p:nvSpPr>
        <p:spPr>
          <a:xfrm>
            <a:off x="650081" y="864394"/>
            <a:ext cx="7836600" cy="1735800"/>
          </a:xfrm>
          <a:prstGeom prst="rect">
            <a:avLst/>
          </a:prstGeom>
        </p:spPr>
        <p:txBody>
          <a:bodyPr anchorCtr="0" anchor="ctr" bIns="51425" lIns="51425" spcFirstLastPara="1" rIns="51425" wrap="square" tIns="5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Proyecto. Incorporación de imágenes (y videos) </a:t>
            </a:r>
            <a:endParaRPr/>
          </a:p>
        </p:txBody>
      </p:sp>
      <p:sp>
        <p:nvSpPr>
          <p:cNvPr id="329" name="Google Shape;329;p46"/>
          <p:cNvSpPr txBox="1"/>
          <p:nvPr/>
        </p:nvSpPr>
        <p:spPr>
          <a:xfrm>
            <a:off x="2142150" y="2746550"/>
            <a:ext cx="4859700" cy="150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Incorporamos </a:t>
            </a:r>
            <a:endParaRPr>
              <a:solidFill>
                <a:schemeClr val="lt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-"/>
            </a:pPr>
            <a:r>
              <a:rPr lang="es">
                <a:solidFill>
                  <a:schemeClr val="lt1"/>
                </a:solidFill>
              </a:rPr>
              <a:t>una </a:t>
            </a:r>
            <a:r>
              <a:rPr lang="es">
                <a:solidFill>
                  <a:schemeClr val="lt1"/>
                </a:solidFill>
              </a:rPr>
              <a:t>imagen</a:t>
            </a:r>
            <a:endParaRPr>
              <a:solidFill>
                <a:schemeClr val="lt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-"/>
            </a:pPr>
            <a:r>
              <a:rPr lang="es">
                <a:solidFill>
                  <a:schemeClr val="lt1"/>
                </a:solidFill>
              </a:rPr>
              <a:t>un vídeo de youtube, aunque no figura en el original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47"/>
          <p:cNvSpPr txBox="1"/>
          <p:nvPr>
            <p:ph type="title"/>
          </p:nvPr>
        </p:nvSpPr>
        <p:spPr>
          <a:xfrm>
            <a:off x="578644" y="107156"/>
            <a:ext cx="7836600" cy="543000"/>
          </a:xfrm>
          <a:prstGeom prst="rect">
            <a:avLst/>
          </a:prstGeom>
        </p:spPr>
        <p:txBody>
          <a:bodyPr anchorCtr="0" anchor="t" bIns="51425" lIns="51425" spcFirstLastPara="1" rIns="51425" wrap="square" tIns="5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Tablas (Tabular data)</a:t>
            </a:r>
            <a:endParaRPr/>
          </a:p>
        </p:txBody>
      </p:sp>
      <p:sp>
        <p:nvSpPr>
          <p:cNvPr id="335" name="Google Shape;335;p47"/>
          <p:cNvSpPr txBox="1"/>
          <p:nvPr>
            <p:ph idx="1" type="body"/>
          </p:nvPr>
        </p:nvSpPr>
        <p:spPr>
          <a:xfrm>
            <a:off x="592925" y="785821"/>
            <a:ext cx="7836600" cy="1776000"/>
          </a:xfrm>
          <a:prstGeom prst="rect">
            <a:avLst/>
          </a:prstGeom>
        </p:spPr>
        <p:txBody>
          <a:bodyPr anchorCtr="0" anchor="t" bIns="51425" lIns="51425" spcFirstLastPara="1" rIns="51425" wrap="square" tIns="5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Cuando usar tablas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Etiquetas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/>
              <a:t>table - tr (fila) - td (celda de datos) - th (celda de cabecera)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/>
              <a:t>areas: thead - tbody (default ) - tfoot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/>
              <a:t>atributos de celdas: colspan - rowspan</a:t>
            </a:r>
            <a:endParaRPr/>
          </a:p>
        </p:txBody>
      </p:sp>
      <p:pic>
        <p:nvPicPr>
          <p:cNvPr id="336" name="Google Shape;336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0750" y="2561821"/>
            <a:ext cx="6400800" cy="175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2"/>
          <p:cNvSpPr txBox="1"/>
          <p:nvPr>
            <p:ph type="title"/>
          </p:nvPr>
        </p:nvSpPr>
        <p:spPr>
          <a:xfrm>
            <a:off x="1314450" y="2028825"/>
            <a:ext cx="7472400" cy="685800"/>
          </a:xfrm>
          <a:prstGeom prst="rect">
            <a:avLst/>
          </a:prstGeom>
        </p:spPr>
        <p:txBody>
          <a:bodyPr anchorCtr="0" anchor="t" bIns="51425" lIns="51425" spcFirstLastPara="1" rIns="51425" wrap="square" tIns="5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Introducción a la Web</a:t>
            </a:r>
            <a:endParaRPr/>
          </a:p>
        </p:txBody>
      </p:sp>
      <p:sp>
        <p:nvSpPr>
          <p:cNvPr id="88" name="Google Shape;88;p12"/>
          <p:cNvSpPr txBox="1"/>
          <p:nvPr>
            <p:ph idx="1" type="body"/>
          </p:nvPr>
        </p:nvSpPr>
        <p:spPr>
          <a:xfrm>
            <a:off x="1314450" y="2593181"/>
            <a:ext cx="7472400" cy="1693200"/>
          </a:xfrm>
          <a:prstGeom prst="rect">
            <a:avLst/>
          </a:prstGeom>
        </p:spPr>
        <p:txBody>
          <a:bodyPr anchorCtr="0" anchor="t" bIns="51425" lIns="51425" spcFirstLastPara="1" rIns="51425" wrap="square" tIns="5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48"/>
          <p:cNvSpPr txBox="1"/>
          <p:nvPr>
            <p:ph type="title"/>
          </p:nvPr>
        </p:nvSpPr>
        <p:spPr>
          <a:xfrm>
            <a:off x="578644" y="107156"/>
            <a:ext cx="7836600" cy="543000"/>
          </a:xfrm>
          <a:prstGeom prst="rect">
            <a:avLst/>
          </a:prstGeom>
        </p:spPr>
        <p:txBody>
          <a:bodyPr anchorCtr="0" anchor="t" bIns="51425" lIns="51425" spcFirstLastPara="1" rIns="51425" wrap="square" tIns="5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Formularios (forms)</a:t>
            </a:r>
            <a:endParaRPr/>
          </a:p>
        </p:txBody>
      </p:sp>
      <p:sp>
        <p:nvSpPr>
          <p:cNvPr id="342" name="Google Shape;342;p48"/>
          <p:cNvSpPr txBox="1"/>
          <p:nvPr>
            <p:ph idx="1" type="body"/>
          </p:nvPr>
        </p:nvSpPr>
        <p:spPr>
          <a:xfrm>
            <a:off x="592925" y="785825"/>
            <a:ext cx="2658000" cy="1515900"/>
          </a:xfrm>
          <a:prstGeom prst="rect">
            <a:avLst/>
          </a:prstGeom>
        </p:spPr>
        <p:txBody>
          <a:bodyPr anchorCtr="0" anchor="t" bIns="51425" lIns="51425" spcFirstLastPara="1" rIns="51425" wrap="square" tIns="5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&lt;form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/>
              <a:t>action =””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/>
              <a:t>method = “” &gt;</a:t>
            </a:r>
            <a:endParaRPr/>
          </a:p>
        </p:txBody>
      </p:sp>
      <p:pic>
        <p:nvPicPr>
          <p:cNvPr id="343" name="Google Shape;343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18825" y="650151"/>
            <a:ext cx="4913225" cy="3374650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48"/>
          <p:cNvSpPr txBox="1"/>
          <p:nvPr/>
        </p:nvSpPr>
        <p:spPr>
          <a:xfrm>
            <a:off x="671550" y="2790000"/>
            <a:ext cx="2197800" cy="12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Etiquetas pasivas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s"/>
              <a:t>fieldset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s"/>
              <a:t>legend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s"/>
              <a:t>label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49"/>
          <p:cNvSpPr txBox="1"/>
          <p:nvPr>
            <p:ph type="title"/>
          </p:nvPr>
        </p:nvSpPr>
        <p:spPr>
          <a:xfrm>
            <a:off x="578644" y="107156"/>
            <a:ext cx="7836600" cy="543000"/>
          </a:xfrm>
          <a:prstGeom prst="rect">
            <a:avLst/>
          </a:prstGeom>
        </p:spPr>
        <p:txBody>
          <a:bodyPr anchorCtr="0" anchor="t" bIns="51425" lIns="51425" spcFirstLastPara="1" rIns="51425" wrap="square" tIns="5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</a:t>
            </a:r>
            <a:r>
              <a:rPr lang="es"/>
              <a:t>ontroles de formularios</a:t>
            </a:r>
            <a:endParaRPr/>
          </a:p>
        </p:txBody>
      </p:sp>
      <p:sp>
        <p:nvSpPr>
          <p:cNvPr id="350" name="Google Shape;350;p49"/>
          <p:cNvSpPr txBox="1"/>
          <p:nvPr>
            <p:ph idx="1" type="body"/>
          </p:nvPr>
        </p:nvSpPr>
        <p:spPr>
          <a:xfrm>
            <a:off x="578650" y="1426850"/>
            <a:ext cx="7836600" cy="1837200"/>
          </a:xfrm>
          <a:prstGeom prst="rect">
            <a:avLst/>
          </a:prstGeom>
        </p:spPr>
        <p:txBody>
          <a:bodyPr anchorCtr="0" anchor="t" bIns="51425" lIns="51425" spcFirstLastPara="1" rIns="51425" wrap="square" tIns="5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&lt;input&gt; -- type submit/ reset / button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&lt;button&gt;&lt;button&gt; -- </a:t>
            </a:r>
            <a:r>
              <a:rPr lang="es"/>
              <a:t>type submit/ reset / button</a:t>
            </a:r>
            <a:br>
              <a:rPr lang="es"/>
            </a:br>
            <a:r>
              <a:rPr lang="es"/>
              <a:t>&lt;textarea&gt; …. &lt;/textarea&gt;</a:t>
            </a:r>
            <a:br>
              <a:rPr lang="es"/>
            </a:br>
            <a:r>
              <a:rPr lang="es"/>
              <a:t>&lt;input&gt; type checkbox / radio</a:t>
            </a:r>
            <a:br>
              <a:rPr lang="es"/>
            </a:br>
            <a:r>
              <a:rPr lang="es"/>
              <a:t>&lt;select&gt;  &lt;option&gt; valor &lt;/ option&gt;….. &lt;/select&gt;</a:t>
            </a:r>
            <a:endParaRPr/>
          </a:p>
        </p:txBody>
      </p:sp>
      <p:sp>
        <p:nvSpPr>
          <p:cNvPr id="351" name="Google Shape;351;p49"/>
          <p:cNvSpPr txBox="1"/>
          <p:nvPr/>
        </p:nvSpPr>
        <p:spPr>
          <a:xfrm>
            <a:off x="2640425" y="3354750"/>
            <a:ext cx="5204400" cy="88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&lt;input&gt; -- type text/ email / tel/ URL / search</a:t>
            </a:r>
            <a:br>
              <a:rPr lang="es" sz="2000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r>
              <a:rPr lang="es" sz="2000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&lt;input&gt; type color / number/ range/ date…</a:t>
            </a:r>
            <a:endParaRPr sz="2000">
              <a:solidFill>
                <a:srgbClr val="4A4A4A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52" name="Google Shape;352;p49"/>
          <p:cNvSpPr txBox="1"/>
          <p:nvPr>
            <p:ph idx="1" type="body"/>
          </p:nvPr>
        </p:nvSpPr>
        <p:spPr>
          <a:xfrm>
            <a:off x="578650" y="960650"/>
            <a:ext cx="2358000" cy="466200"/>
          </a:xfrm>
          <a:prstGeom prst="rect">
            <a:avLst/>
          </a:prstGeom>
        </p:spPr>
        <p:txBody>
          <a:bodyPr anchorCtr="0" anchor="t" bIns="51425" lIns="51425" spcFirstLastPara="1" rIns="51425" wrap="square" tIns="5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&lt;input&gt; -- type text</a:t>
            </a:r>
            <a:br>
              <a:rPr lang="es"/>
            </a:br>
            <a:endParaRPr/>
          </a:p>
        </p:txBody>
      </p:sp>
      <p:cxnSp>
        <p:nvCxnSpPr>
          <p:cNvPr id="353" name="Google Shape;353;p49"/>
          <p:cNvCxnSpPr>
            <a:stCxn id="352" idx="3"/>
            <a:endCxn id="351" idx="3"/>
          </p:cNvCxnSpPr>
          <p:nvPr/>
        </p:nvCxnSpPr>
        <p:spPr>
          <a:xfrm>
            <a:off x="2936650" y="1193750"/>
            <a:ext cx="4908300" cy="2603700"/>
          </a:xfrm>
          <a:prstGeom prst="bentConnector3">
            <a:avLst>
              <a:gd fmla="val 104849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0"/>
          <p:cNvSpPr txBox="1"/>
          <p:nvPr>
            <p:ph type="title"/>
          </p:nvPr>
        </p:nvSpPr>
        <p:spPr>
          <a:xfrm>
            <a:off x="650081" y="864394"/>
            <a:ext cx="7836600" cy="1735800"/>
          </a:xfrm>
          <a:prstGeom prst="rect">
            <a:avLst/>
          </a:prstGeom>
        </p:spPr>
        <p:txBody>
          <a:bodyPr anchorCtr="0" anchor="ctr" bIns="51425" lIns="51425" spcFirstLastPara="1" rIns="51425" wrap="square" tIns="5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Proyecto. Incorporación de un formulario de contacto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51"/>
          <p:cNvSpPr txBox="1"/>
          <p:nvPr>
            <p:ph type="title"/>
          </p:nvPr>
        </p:nvSpPr>
        <p:spPr>
          <a:xfrm>
            <a:off x="578644" y="107156"/>
            <a:ext cx="7836600" cy="543000"/>
          </a:xfrm>
          <a:prstGeom prst="rect">
            <a:avLst/>
          </a:prstGeom>
        </p:spPr>
        <p:txBody>
          <a:bodyPr anchorCtr="0" anchor="t" bIns="51425" lIns="51425" spcFirstLastPara="1" rIns="51425" wrap="square" tIns="5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Elementos interactivos (interactive elements)</a:t>
            </a:r>
            <a:endParaRPr/>
          </a:p>
        </p:txBody>
      </p:sp>
      <p:sp>
        <p:nvSpPr>
          <p:cNvPr id="364" name="Google Shape;364;p51"/>
          <p:cNvSpPr txBox="1"/>
          <p:nvPr>
            <p:ph idx="1" type="body"/>
          </p:nvPr>
        </p:nvSpPr>
        <p:spPr>
          <a:xfrm>
            <a:off x="578650" y="1762622"/>
            <a:ext cx="7836600" cy="1943100"/>
          </a:xfrm>
          <a:prstGeom prst="rect">
            <a:avLst/>
          </a:prstGeom>
        </p:spPr>
        <p:txBody>
          <a:bodyPr anchorCtr="0" anchor="t" bIns="51425" lIns="51425" spcFirstLastPara="1" rIns="51425" wrap="square" tIns="5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/>
              <a:t>details / summary - implementación nativa de un texto desplegable (</a:t>
            </a:r>
            <a:r>
              <a:rPr lang="es"/>
              <a:t>HTML 5.1</a:t>
            </a:r>
            <a:r>
              <a:rPr lang="es"/>
              <a:t>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/>
              <a:t>dialog - implementación nativa de una ventana popup o modal</a:t>
            </a:r>
            <a:br>
              <a:rPr lang="es"/>
            </a:br>
            <a:r>
              <a:rPr lang="es"/>
              <a:t>(su funcionalidad debe añadirse por CSS o JS) (</a:t>
            </a:r>
            <a:r>
              <a:rPr lang="es"/>
              <a:t>HTML 5.2</a:t>
            </a:r>
            <a:r>
              <a:rPr lang="es"/>
              <a:t>)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52"/>
          <p:cNvSpPr txBox="1"/>
          <p:nvPr>
            <p:ph type="title"/>
          </p:nvPr>
        </p:nvSpPr>
        <p:spPr>
          <a:xfrm>
            <a:off x="578644" y="107156"/>
            <a:ext cx="7836600" cy="543000"/>
          </a:xfrm>
          <a:prstGeom prst="rect">
            <a:avLst/>
          </a:prstGeom>
        </p:spPr>
        <p:txBody>
          <a:bodyPr anchorCtr="0" anchor="t" bIns="51425" lIns="51425" spcFirstLastPara="1" rIns="51425" wrap="square" tIns="5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details / summary</a:t>
            </a:r>
            <a:endParaRPr/>
          </a:p>
        </p:txBody>
      </p:sp>
      <p:sp>
        <p:nvSpPr>
          <p:cNvPr id="370" name="Google Shape;370;p52"/>
          <p:cNvSpPr txBox="1"/>
          <p:nvPr>
            <p:ph idx="1" type="body"/>
          </p:nvPr>
        </p:nvSpPr>
        <p:spPr>
          <a:xfrm>
            <a:off x="470825" y="923201"/>
            <a:ext cx="7836600" cy="2874300"/>
          </a:xfrm>
          <a:prstGeom prst="rect">
            <a:avLst/>
          </a:prstGeom>
        </p:spPr>
        <p:txBody>
          <a:bodyPr anchorCtr="0" anchor="t" bIns="51425" lIns="51425" spcFirstLastPara="1" rIns="51425" wrap="square" tIns="5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&lt;details&gt;</a:t>
            </a:r>
            <a:br>
              <a:rPr lang="es"/>
            </a:br>
            <a:r>
              <a:rPr lang="es"/>
              <a:t>    &lt;summary&gt;</a:t>
            </a:r>
            <a:br>
              <a:rPr lang="es"/>
            </a:br>
            <a:r>
              <a:rPr lang="es"/>
              <a:t>      Distribution and habitat</a:t>
            </a:r>
            <a:br>
              <a:rPr lang="es"/>
            </a:br>
            <a:r>
              <a:rPr lang="es"/>
              <a:t>    &lt;/summary&gt;</a:t>
            </a:r>
            <a:br>
              <a:rPr lang="es"/>
            </a:br>
            <a:r>
              <a:rPr lang="es"/>
              <a:t>    &lt;p&gt;The red panda is endemic to the temperate forests of the </a:t>
            </a:r>
            <a:endParaRPr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Himalayas, and ranges from the foothills of western Nepal to </a:t>
            </a:r>
            <a:endParaRPr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China in the east…. &lt;/p&gt;</a:t>
            </a:r>
            <a:br>
              <a:rPr lang="es"/>
            </a:br>
            <a:r>
              <a:rPr lang="es"/>
              <a:t> &lt;/details&gt;</a:t>
            </a:r>
            <a:endParaRPr/>
          </a:p>
        </p:txBody>
      </p:sp>
      <p:pic>
        <p:nvPicPr>
          <p:cNvPr id="371" name="Google Shape;371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1725" y="3369926"/>
            <a:ext cx="3667125" cy="733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53"/>
          <p:cNvSpPr txBox="1"/>
          <p:nvPr>
            <p:ph type="title"/>
          </p:nvPr>
        </p:nvSpPr>
        <p:spPr>
          <a:xfrm>
            <a:off x="578644" y="107156"/>
            <a:ext cx="7836600" cy="543000"/>
          </a:xfrm>
          <a:prstGeom prst="rect">
            <a:avLst/>
          </a:prstGeom>
        </p:spPr>
        <p:txBody>
          <a:bodyPr anchorCtr="0" anchor="t" bIns="51425" lIns="51425" spcFirstLastPara="1" rIns="51425" wrap="square" tIns="5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dialog</a:t>
            </a:r>
            <a:endParaRPr/>
          </a:p>
        </p:txBody>
      </p:sp>
      <p:sp>
        <p:nvSpPr>
          <p:cNvPr id="377" name="Google Shape;377;p53"/>
          <p:cNvSpPr txBox="1"/>
          <p:nvPr>
            <p:ph idx="1" type="body"/>
          </p:nvPr>
        </p:nvSpPr>
        <p:spPr>
          <a:xfrm>
            <a:off x="592931" y="785813"/>
            <a:ext cx="7836600" cy="2521800"/>
          </a:xfrm>
          <a:prstGeom prst="rect">
            <a:avLst/>
          </a:prstGeom>
        </p:spPr>
        <p:txBody>
          <a:bodyPr anchorCtr="0" anchor="t" bIns="51425" lIns="51425" spcFirstLastPara="1" rIns="51425" wrap="square" tIns="5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&lt;dialog id="my-modal"&gt;</a:t>
            </a:r>
            <a:br>
              <a:rPr lang="es"/>
            </a:br>
            <a:r>
              <a:rPr lang="es"/>
              <a:t>  &lt;p&gt;</a:t>
            </a:r>
            <a:br>
              <a:rPr lang="es"/>
            </a:br>
            <a:r>
              <a:rPr lang="es"/>
              <a:t>    It seems that we won't see native dialogs after all.</a:t>
            </a:r>
            <a:br>
              <a:rPr lang="es"/>
            </a:br>
            <a:r>
              <a:rPr lang="es"/>
              <a:t>  &lt;/p&gt;</a:t>
            </a:r>
            <a:br>
              <a:rPr lang="es"/>
            </a:br>
            <a:r>
              <a:rPr lang="es"/>
              <a:t>  </a:t>
            </a:r>
            <a:br>
              <a:rPr lang="es"/>
            </a:br>
            <a:r>
              <a:rPr lang="es"/>
              <a:t>  &lt;button id="ok-btn"&gt;OK :(&lt;/button&gt;</a:t>
            </a:r>
            <a:br>
              <a:rPr lang="es"/>
            </a:br>
            <a:r>
              <a:rPr lang="es"/>
              <a:t>&lt;/dialog</a:t>
            </a:r>
            <a:endParaRPr/>
          </a:p>
        </p:txBody>
      </p:sp>
      <p:pic>
        <p:nvPicPr>
          <p:cNvPr id="378" name="Google Shape;378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9600" y="2895288"/>
            <a:ext cx="3667125" cy="1485900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53"/>
          <p:cNvSpPr txBox="1"/>
          <p:nvPr/>
        </p:nvSpPr>
        <p:spPr>
          <a:xfrm>
            <a:off x="1633100" y="3838200"/>
            <a:ext cx="1404300" cy="5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HTML 5.2</a:t>
            </a:r>
            <a:endParaRPr sz="2000">
              <a:solidFill>
                <a:srgbClr val="4A4A4A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4"/>
          <p:cNvSpPr txBox="1"/>
          <p:nvPr>
            <p:ph type="title"/>
          </p:nvPr>
        </p:nvSpPr>
        <p:spPr>
          <a:xfrm>
            <a:off x="578644" y="107156"/>
            <a:ext cx="7836600" cy="543000"/>
          </a:xfrm>
          <a:prstGeom prst="rect">
            <a:avLst/>
          </a:prstGeom>
        </p:spPr>
        <p:txBody>
          <a:bodyPr anchorCtr="0" anchor="t" bIns="51425" lIns="51425" spcFirstLastPara="1" rIns="51425" wrap="square" tIns="5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Scripting</a:t>
            </a:r>
            <a:endParaRPr/>
          </a:p>
        </p:txBody>
      </p:sp>
      <p:sp>
        <p:nvSpPr>
          <p:cNvPr id="385" name="Google Shape;385;p54"/>
          <p:cNvSpPr txBox="1"/>
          <p:nvPr>
            <p:ph idx="1" type="body"/>
          </p:nvPr>
        </p:nvSpPr>
        <p:spPr>
          <a:xfrm>
            <a:off x="578656" y="1108013"/>
            <a:ext cx="7836600" cy="2521800"/>
          </a:xfrm>
          <a:prstGeom prst="rect">
            <a:avLst/>
          </a:prstGeom>
        </p:spPr>
        <p:txBody>
          <a:bodyPr anchorCtr="0" anchor="t" bIns="51425" lIns="51425" spcFirstLastPara="1" rIns="51425" wrap="square" tIns="5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/>
              <a:t>script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/>
              <a:t>noscript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/>
              <a:t>template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/>
              <a:t>canvas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55"/>
          <p:cNvSpPr txBox="1"/>
          <p:nvPr>
            <p:ph type="title"/>
          </p:nvPr>
        </p:nvSpPr>
        <p:spPr>
          <a:xfrm>
            <a:off x="578644" y="107156"/>
            <a:ext cx="7836600" cy="543000"/>
          </a:xfrm>
          <a:prstGeom prst="rect">
            <a:avLst/>
          </a:prstGeom>
        </p:spPr>
        <p:txBody>
          <a:bodyPr anchorCtr="0" anchor="t" bIns="51425" lIns="51425" spcFirstLastPara="1" rIns="51425" wrap="square" tIns="5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Metadatos</a:t>
            </a:r>
            <a:endParaRPr/>
          </a:p>
        </p:txBody>
      </p:sp>
      <p:sp>
        <p:nvSpPr>
          <p:cNvPr id="391" name="Google Shape;391;p55"/>
          <p:cNvSpPr txBox="1"/>
          <p:nvPr>
            <p:ph idx="1" type="body"/>
          </p:nvPr>
        </p:nvSpPr>
        <p:spPr>
          <a:xfrm>
            <a:off x="592925" y="785825"/>
            <a:ext cx="7836600" cy="3332100"/>
          </a:xfrm>
          <a:prstGeom prst="rect">
            <a:avLst/>
          </a:prstGeom>
        </p:spPr>
        <p:txBody>
          <a:bodyPr anchorCtr="0" anchor="t" bIns="51425" lIns="51425" spcFirstLastPara="1" rIns="51425" wrap="square" tIns="5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/>
              <a:t>Atributos estándar</a:t>
            </a:r>
            <a:endParaRPr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s"/>
              <a:t>id / class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/>
              <a:t>Microformatos - </a:t>
            </a:r>
            <a:r>
              <a:rPr lang="es" u="sng">
                <a:solidFill>
                  <a:schemeClr val="hlink"/>
                </a:solidFill>
                <a:hlinkClick r:id="rId3"/>
              </a:rPr>
              <a:t>http://microformats.org/</a:t>
            </a:r>
            <a:endParaRPr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s"/>
              <a:t>class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/>
              <a:t>Microtata - </a:t>
            </a:r>
            <a:r>
              <a:rPr lang="es" u="sng">
                <a:solidFill>
                  <a:schemeClr val="hlink"/>
                </a:solidFill>
                <a:hlinkClick r:id="rId4"/>
              </a:rPr>
              <a:t>https://schema.org/docs/gs.html</a:t>
            </a:r>
            <a:endParaRPr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s"/>
              <a:t>item...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/>
              <a:t>Atributos personalizados</a:t>
            </a:r>
            <a:endParaRPr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s"/>
              <a:t>data-...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/>
              <a:t>WAI-ARIA - </a:t>
            </a:r>
            <a:r>
              <a:rPr lang="es" u="sng">
                <a:solidFill>
                  <a:schemeClr val="hlink"/>
                </a:solidFill>
                <a:hlinkClick r:id="rId5"/>
              </a:rPr>
              <a:t>https://www.w3.org/WAI/standards-guidelines/aria/</a:t>
            </a:r>
            <a:br>
              <a:rPr lang="es"/>
            </a:br>
            <a:r>
              <a:rPr lang="es"/>
              <a:t>Web </a:t>
            </a:r>
            <a:r>
              <a:rPr lang="es"/>
              <a:t>Accessibility</a:t>
            </a:r>
            <a:r>
              <a:rPr lang="es"/>
              <a:t> Initiative - Accessible Rich Internet Applications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56"/>
          <p:cNvSpPr txBox="1"/>
          <p:nvPr>
            <p:ph type="title"/>
          </p:nvPr>
        </p:nvSpPr>
        <p:spPr>
          <a:xfrm>
            <a:off x="1314450" y="2028825"/>
            <a:ext cx="7472400" cy="1556400"/>
          </a:xfrm>
          <a:prstGeom prst="rect">
            <a:avLst/>
          </a:prstGeom>
          <a:solidFill>
            <a:srgbClr val="D35400"/>
          </a:solidFill>
        </p:spPr>
        <p:txBody>
          <a:bodyPr anchorCtr="0" anchor="ctr" bIns="51425" lIns="51425" spcFirstLastPara="1" rIns="51425" wrap="square" tIns="5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800">
                <a:solidFill>
                  <a:srgbClr val="F39C12"/>
                </a:solidFill>
              </a:rPr>
              <a:t>CSS. Selectores y propiedades básicas</a:t>
            </a:r>
            <a:endParaRPr b="1" sz="4800">
              <a:solidFill>
                <a:srgbClr val="F39C12"/>
              </a:solidFill>
            </a:endParaRPr>
          </a:p>
        </p:txBody>
      </p:sp>
      <p:sp>
        <p:nvSpPr>
          <p:cNvPr id="397" name="Google Shape;397;p56"/>
          <p:cNvSpPr txBox="1"/>
          <p:nvPr>
            <p:ph idx="1" type="body"/>
          </p:nvPr>
        </p:nvSpPr>
        <p:spPr>
          <a:xfrm>
            <a:off x="1314450" y="3736876"/>
            <a:ext cx="7472400" cy="549300"/>
          </a:xfrm>
          <a:prstGeom prst="rect">
            <a:avLst/>
          </a:prstGeom>
        </p:spPr>
        <p:txBody>
          <a:bodyPr anchorCtr="0" anchor="t" bIns="51425" lIns="51425" spcFirstLastPara="1" rIns="51425" wrap="square" tIns="5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57"/>
          <p:cNvSpPr txBox="1"/>
          <p:nvPr>
            <p:ph type="title"/>
          </p:nvPr>
        </p:nvSpPr>
        <p:spPr>
          <a:xfrm>
            <a:off x="578644" y="107156"/>
            <a:ext cx="7836600" cy="543000"/>
          </a:xfrm>
          <a:prstGeom prst="rect">
            <a:avLst/>
          </a:prstGeom>
        </p:spPr>
        <p:txBody>
          <a:bodyPr anchorCtr="0" anchor="t" bIns="51425" lIns="51425" spcFirstLastPara="1" rIns="51425" wrap="square" tIns="5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Origen y evolución de CSS</a:t>
            </a:r>
            <a:endParaRPr/>
          </a:p>
        </p:txBody>
      </p:sp>
      <p:sp>
        <p:nvSpPr>
          <p:cNvPr id="403" name="Google Shape;403;p57"/>
          <p:cNvSpPr txBox="1"/>
          <p:nvPr>
            <p:ph idx="1" type="body"/>
          </p:nvPr>
        </p:nvSpPr>
        <p:spPr>
          <a:xfrm>
            <a:off x="592931" y="785813"/>
            <a:ext cx="7836600" cy="2521800"/>
          </a:xfrm>
          <a:prstGeom prst="rect">
            <a:avLst/>
          </a:prstGeom>
        </p:spPr>
        <p:txBody>
          <a:bodyPr anchorCtr="0" anchor="t" bIns="51425" lIns="51425" spcFirstLastPara="1" rIns="51425" wrap="square" tIns="5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/>
              <a:t>1994 -&gt; </a:t>
            </a:r>
            <a:r>
              <a:rPr lang="es"/>
              <a:t>Se funda W3C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/>
              <a:t>1996 -&gt; Publica la especificación CSS1 [HTML3]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/>
              <a:t>1998 -&gt; Nueva especificación CSS2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/>
              <a:t>2011 -&gt; CSS3 [HTML5 = 2014]</a:t>
            </a:r>
            <a:endParaRPr/>
          </a:p>
          <a:p>
            <a:pPr indent="-323850" lvl="1" marL="13716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s"/>
              <a:t> </a:t>
            </a:r>
            <a:r>
              <a:rPr lang="es"/>
              <a:t>Módulos, niveles y estados.</a:t>
            </a:r>
            <a:br>
              <a:rPr lang="es"/>
            </a:br>
            <a:r>
              <a:rPr lang="es" u="sng">
                <a:solidFill>
                  <a:schemeClr val="hlink"/>
                </a:solidFill>
                <a:hlinkClick r:id="rId3"/>
              </a:rPr>
              <a:t>https://www.w3.org/standards/techs/css#w3c_all</a:t>
            </a:r>
            <a:r>
              <a:rPr lang="es"/>
              <a:t> </a:t>
            </a:r>
            <a:endParaRPr/>
          </a:p>
        </p:txBody>
      </p:sp>
      <p:sp>
        <p:nvSpPr>
          <p:cNvPr id="404" name="Google Shape;404;p57"/>
          <p:cNvSpPr txBox="1"/>
          <p:nvPr/>
        </p:nvSpPr>
        <p:spPr>
          <a:xfrm>
            <a:off x="869950" y="3307625"/>
            <a:ext cx="5396100" cy="68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Propiedades de fabricantes. Prefijos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3"/>
          <p:cNvSpPr txBox="1"/>
          <p:nvPr>
            <p:ph type="title"/>
          </p:nvPr>
        </p:nvSpPr>
        <p:spPr>
          <a:xfrm>
            <a:off x="578644" y="107156"/>
            <a:ext cx="7836600" cy="543000"/>
          </a:xfrm>
          <a:prstGeom prst="rect">
            <a:avLst/>
          </a:prstGeom>
        </p:spPr>
        <p:txBody>
          <a:bodyPr anchorCtr="0" anchor="t" bIns="51425" lIns="51425" spcFirstLastPara="1" rIns="51425" wrap="square" tIns="5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Modelo cliente / servidor en la Web</a:t>
            </a:r>
            <a:endParaRPr/>
          </a:p>
        </p:txBody>
      </p:sp>
      <p:pic>
        <p:nvPicPr>
          <p:cNvPr id="94" name="Google Shape;9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0313" y="1589491"/>
            <a:ext cx="7153275" cy="226695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3"/>
          <p:cNvSpPr txBox="1"/>
          <p:nvPr/>
        </p:nvSpPr>
        <p:spPr>
          <a:xfrm>
            <a:off x="3196875" y="803975"/>
            <a:ext cx="3000000" cy="11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Solicitud </a:t>
            </a:r>
            <a:r>
              <a:rPr lang="es"/>
              <a:t>HTTP: la URL localiza inequívocamente cada recurso (archivo) publicado en cualquier servidor</a:t>
            </a:r>
            <a:endParaRPr/>
          </a:p>
        </p:txBody>
      </p:sp>
      <p:sp>
        <p:nvSpPr>
          <p:cNvPr id="96" name="Google Shape;96;p13"/>
          <p:cNvSpPr txBox="1"/>
          <p:nvPr/>
        </p:nvSpPr>
        <p:spPr>
          <a:xfrm>
            <a:off x="3196875" y="3355125"/>
            <a:ext cx="3000000" cy="11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Respuesta </a:t>
            </a:r>
            <a:r>
              <a:rPr lang="es"/>
              <a:t>HTTP: el servidor devuelve el documento HTML y los recursos a los que él hace referencia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58"/>
          <p:cNvSpPr txBox="1"/>
          <p:nvPr>
            <p:ph type="title"/>
          </p:nvPr>
        </p:nvSpPr>
        <p:spPr>
          <a:xfrm>
            <a:off x="578644" y="107156"/>
            <a:ext cx="7836600" cy="543000"/>
          </a:xfrm>
          <a:prstGeom prst="rect">
            <a:avLst/>
          </a:prstGeom>
        </p:spPr>
        <p:txBody>
          <a:bodyPr anchorCtr="0" anchor="t" bIns="51425" lIns="51425" spcFirstLastPara="1" rIns="51425" wrap="square" tIns="5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Fuentes del CSS</a:t>
            </a:r>
            <a:endParaRPr/>
          </a:p>
        </p:txBody>
      </p:sp>
      <p:sp>
        <p:nvSpPr>
          <p:cNvPr id="410" name="Google Shape;410;p58"/>
          <p:cNvSpPr txBox="1"/>
          <p:nvPr>
            <p:ph idx="1" type="body"/>
          </p:nvPr>
        </p:nvSpPr>
        <p:spPr>
          <a:xfrm>
            <a:off x="592925" y="785826"/>
            <a:ext cx="7836600" cy="3001500"/>
          </a:xfrm>
          <a:prstGeom prst="rect">
            <a:avLst/>
          </a:prstGeom>
        </p:spPr>
        <p:txBody>
          <a:bodyPr anchorCtr="0" anchor="t" bIns="51425" lIns="51425" spcFirstLastPara="1" rIns="51425" wrap="square" tIns="5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/>
              <a:t>estilos en línea. atributo style</a:t>
            </a:r>
            <a:br>
              <a:rPr lang="es"/>
            </a:br>
            <a:r>
              <a:rPr lang="es"/>
              <a:t>Propiedades CSS. Ejemplos de propiedades.</a:t>
            </a:r>
            <a:endParaRPr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s"/>
              <a:t>font-size</a:t>
            </a:r>
            <a:endParaRPr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s"/>
              <a:t>color</a:t>
            </a:r>
            <a:endParaRPr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s"/>
              <a:t>background-color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/>
              <a:t>estilos independientes</a:t>
            </a:r>
            <a:br>
              <a:rPr lang="es"/>
            </a:br>
            <a:r>
              <a:rPr lang="es"/>
              <a:t>Selectores CSS. Selector de etiqueta</a:t>
            </a:r>
            <a:endParaRPr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s"/>
              <a:t>embebidos: etiqueta style</a:t>
            </a:r>
            <a:endParaRPr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Font typeface="Helvetica Neue"/>
              <a:buChar char="○"/>
            </a:pPr>
            <a:r>
              <a:rPr b="1" lang="es">
                <a:latin typeface="Helvetica Neue"/>
                <a:ea typeface="Helvetica Neue"/>
                <a:cs typeface="Helvetica Neue"/>
                <a:sym typeface="Helvetica Neue"/>
              </a:rPr>
              <a:t>ficheros css</a:t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59"/>
          <p:cNvSpPr txBox="1"/>
          <p:nvPr>
            <p:ph type="title"/>
          </p:nvPr>
        </p:nvSpPr>
        <p:spPr>
          <a:xfrm>
            <a:off x="650081" y="864394"/>
            <a:ext cx="7836600" cy="1735800"/>
          </a:xfrm>
          <a:prstGeom prst="rect">
            <a:avLst/>
          </a:prstGeom>
        </p:spPr>
        <p:txBody>
          <a:bodyPr anchorCtr="0" anchor="ctr" bIns="51425" lIns="51425" spcFirstLastPara="1" rIns="51425" wrap="square" tIns="5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Proyecto. Creación del fichero CSS</a:t>
            </a:r>
            <a:endParaRPr/>
          </a:p>
        </p:txBody>
      </p:sp>
      <p:sp>
        <p:nvSpPr>
          <p:cNvPr id="416" name="Google Shape;416;p59"/>
          <p:cNvSpPr txBox="1"/>
          <p:nvPr/>
        </p:nvSpPr>
        <p:spPr>
          <a:xfrm>
            <a:off x="2506925" y="2898125"/>
            <a:ext cx="41229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Ejemplo de propiedad: body {background-color}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60"/>
          <p:cNvSpPr txBox="1"/>
          <p:nvPr>
            <p:ph type="title"/>
          </p:nvPr>
        </p:nvSpPr>
        <p:spPr>
          <a:xfrm>
            <a:off x="578644" y="107156"/>
            <a:ext cx="7836600" cy="543000"/>
          </a:xfrm>
          <a:prstGeom prst="rect">
            <a:avLst/>
          </a:prstGeom>
        </p:spPr>
        <p:txBody>
          <a:bodyPr anchorCtr="0" anchor="t" bIns="51425" lIns="51425" spcFirstLastPara="1" rIns="51425" wrap="square" tIns="5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Selectores, propiedades y directivas.</a:t>
            </a:r>
            <a:endParaRPr/>
          </a:p>
        </p:txBody>
      </p:sp>
      <p:sp>
        <p:nvSpPr>
          <p:cNvPr id="422" name="Google Shape;422;p60"/>
          <p:cNvSpPr txBox="1"/>
          <p:nvPr>
            <p:ph idx="1" type="body"/>
          </p:nvPr>
        </p:nvSpPr>
        <p:spPr>
          <a:xfrm>
            <a:off x="592925" y="785829"/>
            <a:ext cx="7836600" cy="543000"/>
          </a:xfrm>
          <a:prstGeom prst="rect">
            <a:avLst/>
          </a:prstGeom>
        </p:spPr>
        <p:txBody>
          <a:bodyPr anchorCtr="0" anchor="t" bIns="51425" lIns="51425" spcFirstLastPara="1" rIns="51425" wrap="square" tIns="5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/>
              <a:t>Selectores y declaraciones: propiedades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" name="Google Shape;423;p60"/>
          <p:cNvSpPr txBox="1"/>
          <p:nvPr>
            <p:ph idx="1" type="body"/>
          </p:nvPr>
        </p:nvSpPr>
        <p:spPr>
          <a:xfrm>
            <a:off x="2623850" y="2983400"/>
            <a:ext cx="5236500" cy="1500600"/>
          </a:xfrm>
          <a:prstGeom prst="rect">
            <a:avLst/>
          </a:prstGeom>
        </p:spPr>
        <p:txBody>
          <a:bodyPr anchorCtr="0" anchor="t" bIns="51425" lIns="51425" spcFirstLastPara="1" rIns="51425" wrap="square" tIns="5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/>
              <a:t>Directivas</a:t>
            </a:r>
            <a:endParaRPr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s"/>
              <a:t>@import</a:t>
            </a:r>
            <a:endParaRPr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s"/>
              <a:t>@media</a:t>
            </a:r>
            <a:endParaRPr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s"/>
              <a:t>@font-face</a:t>
            </a:r>
            <a:endParaRPr/>
          </a:p>
        </p:txBody>
      </p:sp>
      <p:pic>
        <p:nvPicPr>
          <p:cNvPr id="424" name="Google Shape;424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0750" y="1328825"/>
            <a:ext cx="5496175" cy="156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61"/>
          <p:cNvSpPr txBox="1"/>
          <p:nvPr>
            <p:ph type="title"/>
          </p:nvPr>
        </p:nvSpPr>
        <p:spPr>
          <a:xfrm>
            <a:off x="578644" y="107156"/>
            <a:ext cx="7836600" cy="543000"/>
          </a:xfrm>
          <a:prstGeom prst="rect">
            <a:avLst/>
          </a:prstGeom>
        </p:spPr>
        <p:txBody>
          <a:bodyPr anchorCtr="0" anchor="t" bIns="51425" lIns="51425" spcFirstLastPara="1" rIns="51425" wrap="square" tIns="5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Herramientas. CanIUse</a:t>
            </a:r>
            <a:endParaRPr/>
          </a:p>
        </p:txBody>
      </p:sp>
      <p:pic>
        <p:nvPicPr>
          <p:cNvPr id="430" name="Google Shape;430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5275" y="898100"/>
            <a:ext cx="5843126" cy="3533149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p61"/>
          <p:cNvSpPr txBox="1"/>
          <p:nvPr/>
        </p:nvSpPr>
        <p:spPr>
          <a:xfrm>
            <a:off x="578650" y="2393175"/>
            <a:ext cx="1831500" cy="5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chemeClr val="hlink"/>
                </a:solidFill>
                <a:hlinkClick r:id="rId4"/>
              </a:rPr>
              <a:t>https://caniuse.com/</a:t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62"/>
          <p:cNvSpPr txBox="1"/>
          <p:nvPr>
            <p:ph type="title"/>
          </p:nvPr>
        </p:nvSpPr>
        <p:spPr>
          <a:xfrm>
            <a:off x="578644" y="107156"/>
            <a:ext cx="7836600" cy="543000"/>
          </a:xfrm>
          <a:prstGeom prst="rect">
            <a:avLst/>
          </a:prstGeom>
        </p:spPr>
        <p:txBody>
          <a:bodyPr anchorCtr="0" anchor="t" bIns="51425" lIns="51425" spcFirstLastPara="1" rIns="51425" wrap="square" tIns="5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Herramientas en el navegador. Inspector</a:t>
            </a:r>
            <a:endParaRPr/>
          </a:p>
        </p:txBody>
      </p:sp>
      <p:pic>
        <p:nvPicPr>
          <p:cNvPr id="437" name="Google Shape;437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0227" y="810550"/>
            <a:ext cx="3364275" cy="3659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5703" y="741937"/>
            <a:ext cx="3876325" cy="3796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3"/>
          <p:cNvSpPr txBox="1"/>
          <p:nvPr>
            <p:ph type="title"/>
          </p:nvPr>
        </p:nvSpPr>
        <p:spPr>
          <a:xfrm>
            <a:off x="578644" y="107156"/>
            <a:ext cx="7836600" cy="543000"/>
          </a:xfrm>
          <a:prstGeom prst="rect">
            <a:avLst/>
          </a:prstGeom>
        </p:spPr>
        <p:txBody>
          <a:bodyPr anchorCtr="0" anchor="t" bIns="51425" lIns="51425" spcFirstLastPara="1" rIns="51425" wrap="square" tIns="5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Selectores básicos</a:t>
            </a:r>
            <a:endParaRPr/>
          </a:p>
        </p:txBody>
      </p:sp>
      <p:sp>
        <p:nvSpPr>
          <p:cNvPr id="444" name="Google Shape;444;p63"/>
          <p:cNvSpPr txBox="1"/>
          <p:nvPr>
            <p:ph idx="1" type="body"/>
          </p:nvPr>
        </p:nvSpPr>
        <p:spPr>
          <a:xfrm>
            <a:off x="592931" y="785813"/>
            <a:ext cx="7836600" cy="2521800"/>
          </a:xfrm>
          <a:prstGeom prst="rect">
            <a:avLst/>
          </a:prstGeom>
        </p:spPr>
        <p:txBody>
          <a:bodyPr anchorCtr="0" anchor="t" bIns="51425" lIns="51425" spcFirstLastPara="1" rIns="51425" wrap="square" tIns="5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/>
              <a:t>selector de </a:t>
            </a:r>
            <a:r>
              <a:rPr lang="es"/>
              <a:t>etiquetas (tags) p {...}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/>
              <a:t>selector de </a:t>
            </a:r>
            <a:r>
              <a:rPr lang="es"/>
              <a:t>id #id {...}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Helvetica Neue"/>
              <a:buChar char="●"/>
            </a:pPr>
            <a:r>
              <a:rPr b="1" lang="es">
                <a:latin typeface="Helvetica Neue"/>
                <a:ea typeface="Helvetica Neue"/>
                <a:cs typeface="Helvetica Neue"/>
                <a:sym typeface="Helvetica Neue"/>
              </a:rPr>
              <a:t>selector de </a:t>
            </a:r>
            <a:r>
              <a:rPr b="1" lang="es">
                <a:latin typeface="Helvetica Neue"/>
                <a:ea typeface="Helvetica Neue"/>
                <a:cs typeface="Helvetica Neue"/>
                <a:sym typeface="Helvetica Neue"/>
              </a:rPr>
              <a:t>clases .clase {}</a:t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s"/>
              <a:t>Sistemas de nomenclatura</a:t>
            </a:r>
            <a:br>
              <a:rPr lang="es"/>
            </a:br>
            <a:r>
              <a:rPr lang="es"/>
              <a:t>BEM (Block, Element, Modifier) </a:t>
            </a:r>
            <a:r>
              <a:rPr lang="es" u="sng">
                <a:solidFill>
                  <a:schemeClr val="hlink"/>
                </a:solidFill>
                <a:hlinkClick r:id="rId3"/>
              </a:rPr>
              <a:t>http://getbem.com/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/>
              <a:t>selectores múltiples: h1, h2, h3 {...}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/>
              <a:t>selector</a:t>
            </a:r>
            <a:r>
              <a:rPr lang="es"/>
              <a:t> de atributo: [name] {...}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Google Shape;445;p63"/>
          <p:cNvSpPr txBox="1"/>
          <p:nvPr/>
        </p:nvSpPr>
        <p:spPr>
          <a:xfrm>
            <a:off x="2382100" y="3216575"/>
            <a:ext cx="5720100" cy="11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/>
              <a:t>[atributo = valor] elementos con ese valor</a:t>
            </a:r>
            <a:br>
              <a:rPr lang="es" sz="1500"/>
            </a:br>
            <a:r>
              <a:rPr lang="es" sz="1500"/>
              <a:t>[atributo ^= valor] elementos que comienzan con el valor provisto</a:t>
            </a:r>
            <a:br>
              <a:rPr lang="es" sz="1500"/>
            </a:br>
            <a:r>
              <a:rPr lang="es" sz="1500"/>
              <a:t>[atributo $= valor] elementos que terminan con ese valor </a:t>
            </a:r>
            <a:br>
              <a:rPr lang="es" sz="1500"/>
            </a:br>
            <a:r>
              <a:rPr lang="es" sz="1500"/>
              <a:t>[atributo  *= valor] elementos que contienen el texto provisto</a:t>
            </a:r>
            <a:endParaRPr sz="150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64"/>
          <p:cNvSpPr txBox="1"/>
          <p:nvPr>
            <p:ph type="title"/>
          </p:nvPr>
        </p:nvSpPr>
        <p:spPr>
          <a:xfrm>
            <a:off x="578644" y="107156"/>
            <a:ext cx="7836600" cy="543000"/>
          </a:xfrm>
          <a:prstGeom prst="rect">
            <a:avLst/>
          </a:prstGeom>
        </p:spPr>
        <p:txBody>
          <a:bodyPr anchorCtr="0" anchor="t" bIns="51425" lIns="51425" spcFirstLastPara="1" rIns="51425" wrap="square" tIns="5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Selectores combinados: anidación</a:t>
            </a:r>
            <a:endParaRPr/>
          </a:p>
        </p:txBody>
      </p:sp>
      <p:sp>
        <p:nvSpPr>
          <p:cNvPr id="451" name="Google Shape;451;p64"/>
          <p:cNvSpPr txBox="1"/>
          <p:nvPr>
            <p:ph idx="1" type="body"/>
          </p:nvPr>
        </p:nvSpPr>
        <p:spPr>
          <a:xfrm>
            <a:off x="714250" y="876875"/>
            <a:ext cx="5157600" cy="2521800"/>
          </a:xfrm>
          <a:prstGeom prst="rect">
            <a:avLst/>
          </a:prstGeom>
        </p:spPr>
        <p:txBody>
          <a:bodyPr anchorCtr="0" anchor="t" bIns="51425" lIns="51425" spcFirstLastPara="1" rIns="51425" wrap="square" tIns="5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Selector “espacio” (Descendant Selector)</a:t>
            </a:r>
            <a:br>
              <a:rPr lang="es"/>
            </a:br>
            <a:r>
              <a:rPr lang="es"/>
              <a:t>	div p {...}</a:t>
            </a:r>
            <a:br>
              <a:rPr lang="es"/>
            </a:br>
            <a:r>
              <a:rPr lang="es"/>
              <a:t>Selector &gt; (Child Selector)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	div&gt;p {...}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Selector + (Adjacent Sibling  Selector)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	</a:t>
            </a:r>
            <a:r>
              <a:rPr lang="es"/>
              <a:t>div+p {...}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Selector ~ (General Sibling Selector)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	div~p {...}</a:t>
            </a:r>
            <a:endParaRPr/>
          </a:p>
        </p:txBody>
      </p:sp>
      <p:sp>
        <p:nvSpPr>
          <p:cNvPr id="452" name="Google Shape;452;p64"/>
          <p:cNvSpPr txBox="1"/>
          <p:nvPr/>
        </p:nvSpPr>
        <p:spPr>
          <a:xfrm>
            <a:off x="6387550" y="1829925"/>
            <a:ext cx="2027700" cy="23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/>
              <a:t>&lt;p&gt;&lt;/p&gt;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/>
              <a:t>&lt;div&gt;</a:t>
            </a:r>
            <a:endParaRPr sz="16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/>
              <a:t>&lt;p&gt;&lt;p&gt;</a:t>
            </a:r>
            <a:endParaRPr sz="16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/>
              <a:t>&lt;address&gt;</a:t>
            </a:r>
            <a:endParaRPr sz="1600"/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/>
              <a:t>&lt;p&gt;&lt;/p&gt;</a:t>
            </a:r>
            <a:endParaRPr sz="1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/>
              <a:t>&lt;/address&gt;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/>
              <a:t>&lt;/div&gt;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/>
              <a:t>&lt;p&gt;&lt;/p&gt;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/>
              <a:t>&lt;p&gt;&lt;/p&gt;</a:t>
            </a:r>
            <a:endParaRPr sz="160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65"/>
          <p:cNvSpPr txBox="1"/>
          <p:nvPr>
            <p:ph type="title"/>
          </p:nvPr>
        </p:nvSpPr>
        <p:spPr>
          <a:xfrm>
            <a:off x="650081" y="864394"/>
            <a:ext cx="7836600" cy="1735800"/>
          </a:xfrm>
          <a:prstGeom prst="rect">
            <a:avLst/>
          </a:prstGeom>
        </p:spPr>
        <p:txBody>
          <a:bodyPr anchorCtr="0" anchor="ctr" bIns="51425" lIns="51425" spcFirstLastPara="1" rIns="51425" wrap="square" tIns="5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Proyecto. Uso de clases CSS o de anidación</a:t>
            </a:r>
            <a:endParaRPr/>
          </a:p>
        </p:txBody>
      </p:sp>
      <p:sp>
        <p:nvSpPr>
          <p:cNvPr id="458" name="Google Shape;458;p65"/>
          <p:cNvSpPr txBox="1"/>
          <p:nvPr/>
        </p:nvSpPr>
        <p:spPr>
          <a:xfrm>
            <a:off x="2506925" y="2898125"/>
            <a:ext cx="4122900" cy="8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h1 en el header principal: 1.25rem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h1 en el header de sección: 5rem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lt1"/>
                </a:solidFill>
              </a:rPr>
              <a:t>h1 en el header de article: 3.5rem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66"/>
          <p:cNvSpPr txBox="1"/>
          <p:nvPr>
            <p:ph type="title"/>
          </p:nvPr>
        </p:nvSpPr>
        <p:spPr>
          <a:xfrm>
            <a:off x="578644" y="107156"/>
            <a:ext cx="7836600" cy="543000"/>
          </a:xfrm>
          <a:prstGeom prst="rect">
            <a:avLst/>
          </a:prstGeom>
        </p:spPr>
        <p:txBody>
          <a:bodyPr anchorCtr="0" anchor="t" bIns="51425" lIns="51425" spcFirstLastPara="1" rIns="51425" wrap="square" tIns="5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Pseudoelementos y pseudoclases.</a:t>
            </a:r>
            <a:endParaRPr/>
          </a:p>
        </p:txBody>
      </p:sp>
      <p:sp>
        <p:nvSpPr>
          <p:cNvPr id="464" name="Google Shape;464;p66"/>
          <p:cNvSpPr txBox="1"/>
          <p:nvPr>
            <p:ph idx="1" type="body"/>
          </p:nvPr>
        </p:nvSpPr>
        <p:spPr>
          <a:xfrm>
            <a:off x="653700" y="725150"/>
            <a:ext cx="7836600" cy="3732600"/>
          </a:xfrm>
          <a:prstGeom prst="rect">
            <a:avLst/>
          </a:prstGeom>
        </p:spPr>
        <p:txBody>
          <a:bodyPr anchorCtr="0" anchor="t" bIns="51425" lIns="51425" spcFirstLastPara="1" rIns="51425" wrap="square" tIns="5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200">
                <a:latin typeface="Helvetica Neue"/>
                <a:ea typeface="Helvetica Neue"/>
                <a:cs typeface="Helvetica Neue"/>
                <a:sym typeface="Helvetica Neue"/>
              </a:rPr>
              <a:t>Pseudoelementos</a:t>
            </a:r>
            <a:r>
              <a:rPr lang="es" sz="2200">
                <a:latin typeface="Helvetica Neue"/>
                <a:ea typeface="Helvetica Neue"/>
                <a:cs typeface="Helvetica Neue"/>
                <a:sym typeface="Helvetica Neue"/>
              </a:rPr>
              <a:t>:</a:t>
            </a:r>
            <a:r>
              <a:rPr lang="es" sz="1800">
                <a:latin typeface="Helvetica Neue"/>
                <a:ea typeface="Helvetica Neue"/>
                <a:cs typeface="Helvetica Neue"/>
                <a:sym typeface="Helvetica Neue"/>
              </a:rPr>
              <a:t> elementos definidos desde CSS.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>
                <a:latin typeface="Helvetica Neue"/>
                <a:ea typeface="Helvetica Neue"/>
                <a:cs typeface="Helvetica Neue"/>
                <a:sym typeface="Helvetica Neue"/>
              </a:rPr>
              <a:t>	::first-letter</a:t>
            </a:r>
            <a:endParaRPr sz="22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>
                <a:latin typeface="Helvetica Neue"/>
                <a:ea typeface="Helvetica Neue"/>
                <a:cs typeface="Helvetica Neue"/>
                <a:sym typeface="Helvetica Neue"/>
              </a:rPr>
              <a:t>	::first-line</a:t>
            </a:r>
            <a:endParaRPr sz="22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>
                <a:latin typeface="Helvetica Neue"/>
                <a:ea typeface="Helvetica Neue"/>
                <a:cs typeface="Helvetica Neue"/>
                <a:sym typeface="Helvetica Neue"/>
              </a:rPr>
              <a:t>	::before {content=””}</a:t>
            </a:r>
            <a:endParaRPr sz="22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>
                <a:latin typeface="Helvetica Neue"/>
                <a:ea typeface="Helvetica Neue"/>
                <a:cs typeface="Helvetica Neue"/>
                <a:sym typeface="Helvetica Neue"/>
              </a:rPr>
              <a:t>	::after {content=””}</a:t>
            </a:r>
            <a:endParaRPr sz="22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200">
                <a:latin typeface="Helvetica Neue"/>
                <a:ea typeface="Helvetica Neue"/>
                <a:cs typeface="Helvetica Neue"/>
                <a:sym typeface="Helvetica Neue"/>
              </a:rPr>
              <a:t>Pseudoclases</a:t>
            </a:r>
            <a:r>
              <a:rPr lang="es" sz="2200">
                <a:latin typeface="Helvetica Neue"/>
                <a:ea typeface="Helvetica Neue"/>
                <a:cs typeface="Helvetica Neue"/>
                <a:sym typeface="Helvetica Neue"/>
              </a:rPr>
              <a:t>: </a:t>
            </a:r>
            <a:r>
              <a:rPr lang="es" sz="1800">
                <a:latin typeface="Helvetica Neue"/>
                <a:ea typeface="Helvetica Neue"/>
                <a:cs typeface="Helvetica Neue"/>
                <a:sym typeface="Helvetica Neue"/>
              </a:rPr>
              <a:t>clases aplicadas dinámicamente a elementos reales de HTML en función de su estado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>
                <a:latin typeface="Helvetica Neue"/>
                <a:ea typeface="Helvetica Neue"/>
                <a:cs typeface="Helvetica Neue"/>
                <a:sym typeface="Helvetica Neue"/>
              </a:rPr>
              <a:t>	:link, :visited, :active, :focus :hover, :target, :lang()</a:t>
            </a:r>
            <a:endParaRPr sz="22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>
                <a:latin typeface="Helvetica Neue"/>
                <a:ea typeface="Helvetica Neue"/>
                <a:cs typeface="Helvetica Neue"/>
                <a:sym typeface="Helvetica Neue"/>
              </a:rPr>
              <a:t>	:nth-child(n), :first-child, last-child, only-child</a:t>
            </a:r>
            <a:endParaRPr sz="22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>
                <a:latin typeface="Helvetica Neue"/>
                <a:ea typeface="Helvetica Neue"/>
                <a:cs typeface="Helvetica Neue"/>
                <a:sym typeface="Helvetica Neue"/>
              </a:rPr>
              <a:t>:nth-of-type(n), :first-of-type, :last-of-type, only-of-type</a:t>
            </a:r>
            <a:endParaRPr sz="22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200">
                <a:latin typeface="Helvetica Neue"/>
                <a:ea typeface="Helvetica Neue"/>
                <a:cs typeface="Helvetica Neue"/>
                <a:sym typeface="Helvetica Neue"/>
              </a:rPr>
              <a:t>:not()</a:t>
            </a:r>
            <a:endParaRPr sz="2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67"/>
          <p:cNvSpPr txBox="1"/>
          <p:nvPr>
            <p:ph type="title"/>
          </p:nvPr>
        </p:nvSpPr>
        <p:spPr>
          <a:xfrm>
            <a:off x="650081" y="864394"/>
            <a:ext cx="7836600" cy="1735800"/>
          </a:xfrm>
          <a:prstGeom prst="rect">
            <a:avLst/>
          </a:prstGeom>
        </p:spPr>
        <p:txBody>
          <a:bodyPr anchorCtr="0" anchor="ctr" bIns="51425" lIns="51425" spcFirstLastPara="1" rIns="51425" wrap="square" tIns="5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Proyecto. PseudoElementos</a:t>
            </a:r>
            <a:endParaRPr/>
          </a:p>
        </p:txBody>
      </p:sp>
      <p:sp>
        <p:nvSpPr>
          <p:cNvPr id="470" name="Google Shape;470;p67"/>
          <p:cNvSpPr txBox="1"/>
          <p:nvPr/>
        </p:nvSpPr>
        <p:spPr>
          <a:xfrm>
            <a:off x="2506925" y="2898125"/>
            <a:ext cx="4122900" cy="8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Ejemplo de ::after / ::before para añadir al blockquote comillas (open-quote, close-quote).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Le añadimos también title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4"/>
          <p:cNvSpPr txBox="1"/>
          <p:nvPr>
            <p:ph type="title"/>
          </p:nvPr>
        </p:nvSpPr>
        <p:spPr>
          <a:xfrm>
            <a:off x="578644" y="107156"/>
            <a:ext cx="7836600" cy="543000"/>
          </a:xfrm>
          <a:prstGeom prst="rect">
            <a:avLst/>
          </a:prstGeom>
        </p:spPr>
        <p:txBody>
          <a:bodyPr anchorCtr="0" anchor="t" bIns="51425" lIns="51425" spcFirstLastPara="1" rIns="51425" wrap="square" tIns="5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El lado cliente o Front End</a:t>
            </a:r>
            <a:endParaRPr/>
          </a:p>
        </p:txBody>
      </p:sp>
      <p:sp>
        <p:nvSpPr>
          <p:cNvPr id="102" name="Google Shape;102;p14"/>
          <p:cNvSpPr txBox="1"/>
          <p:nvPr>
            <p:ph idx="1" type="body"/>
          </p:nvPr>
        </p:nvSpPr>
        <p:spPr>
          <a:xfrm>
            <a:off x="592931" y="785813"/>
            <a:ext cx="7836600" cy="2521800"/>
          </a:xfrm>
          <a:prstGeom prst="rect">
            <a:avLst/>
          </a:prstGeom>
        </p:spPr>
        <p:txBody>
          <a:bodyPr anchorCtr="0" anchor="t" bIns="51425" lIns="51425" spcFirstLastPara="1" rIns="51425" wrap="square" tIns="5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/>
              <a:t>(HTTP: comunicaciones)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/>
              <a:t>HTML: estructura y semántica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/>
              <a:t>CSS: diseño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/>
              <a:t>JS: comportamiento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Sitios / aplicaciones</a:t>
            </a:r>
            <a:endParaRPr/>
          </a:p>
        </p:txBody>
      </p:sp>
      <p:pic>
        <p:nvPicPr>
          <p:cNvPr id="103" name="Google Shape;10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18926" y="650150"/>
            <a:ext cx="3810600" cy="355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68"/>
          <p:cNvSpPr txBox="1"/>
          <p:nvPr>
            <p:ph type="title"/>
          </p:nvPr>
        </p:nvSpPr>
        <p:spPr>
          <a:xfrm>
            <a:off x="578644" y="107156"/>
            <a:ext cx="7836600" cy="543000"/>
          </a:xfrm>
          <a:prstGeom prst="rect">
            <a:avLst/>
          </a:prstGeom>
        </p:spPr>
        <p:txBody>
          <a:bodyPr anchorCtr="0" anchor="t" bIns="51425" lIns="51425" spcFirstLastPara="1" rIns="51425" wrap="square" tIns="5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Aplicación de </a:t>
            </a:r>
            <a:r>
              <a:rPr lang="es"/>
              <a:t>múltiples</a:t>
            </a:r>
            <a:r>
              <a:rPr lang="es"/>
              <a:t> estilos</a:t>
            </a:r>
            <a:endParaRPr/>
          </a:p>
        </p:txBody>
      </p:sp>
      <p:sp>
        <p:nvSpPr>
          <p:cNvPr id="476" name="Google Shape;476;p68"/>
          <p:cNvSpPr txBox="1"/>
          <p:nvPr>
            <p:ph idx="1" type="body"/>
          </p:nvPr>
        </p:nvSpPr>
        <p:spPr>
          <a:xfrm>
            <a:off x="592925" y="785830"/>
            <a:ext cx="7836600" cy="3459600"/>
          </a:xfrm>
          <a:prstGeom prst="rect">
            <a:avLst/>
          </a:prstGeom>
        </p:spPr>
        <p:txBody>
          <a:bodyPr anchorCtr="0" anchor="t" bIns="51425" lIns="51425" spcFirstLastPara="1" rIns="51425" wrap="square" tIns="5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/>
              <a:t>Herencia</a:t>
            </a:r>
            <a:endParaRPr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s"/>
              <a:t>Propiedades que se heredan en los elementos hijos</a:t>
            </a:r>
            <a:br>
              <a:rPr lang="es"/>
            </a:br>
            <a:r>
              <a:rPr lang="es"/>
              <a:t>font-family, color… -&gt; afectan al contenido</a:t>
            </a:r>
            <a:endParaRPr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s"/>
              <a:t>Propiedades que no se heredan</a:t>
            </a:r>
            <a:br>
              <a:rPr lang="es"/>
            </a:br>
            <a:r>
              <a:rPr lang="es"/>
              <a:t>margin, padding, border… -&gt; afectan al contenedor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/>
              <a:t>Cascada</a:t>
            </a:r>
            <a:endParaRPr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s"/>
              <a:t>agente de usuario: por defecto / definidos por el usuario</a:t>
            </a:r>
            <a:endParaRPr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s"/>
              <a:t>bloques de CSS: externos / embebidos</a:t>
            </a:r>
            <a:endParaRPr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s"/>
              <a:t>estilos en línea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/>
              <a:t>Especificidad</a:t>
            </a:r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69"/>
          <p:cNvSpPr txBox="1"/>
          <p:nvPr>
            <p:ph type="title"/>
          </p:nvPr>
        </p:nvSpPr>
        <p:spPr>
          <a:xfrm>
            <a:off x="578644" y="107156"/>
            <a:ext cx="7836600" cy="543000"/>
          </a:xfrm>
          <a:prstGeom prst="rect">
            <a:avLst/>
          </a:prstGeom>
        </p:spPr>
        <p:txBody>
          <a:bodyPr anchorCtr="0" anchor="t" bIns="51425" lIns="51425" spcFirstLastPara="1" rIns="51425" wrap="square" tIns="5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Especificidad</a:t>
            </a:r>
            <a:endParaRPr/>
          </a:p>
        </p:txBody>
      </p:sp>
      <p:pic>
        <p:nvPicPr>
          <p:cNvPr id="482" name="Google Shape;482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0000" y="863137"/>
            <a:ext cx="7385350" cy="3417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70"/>
          <p:cNvSpPr txBox="1"/>
          <p:nvPr>
            <p:ph type="title"/>
          </p:nvPr>
        </p:nvSpPr>
        <p:spPr>
          <a:xfrm>
            <a:off x="578644" y="107156"/>
            <a:ext cx="7836600" cy="543000"/>
          </a:xfrm>
          <a:prstGeom prst="rect">
            <a:avLst/>
          </a:prstGeom>
        </p:spPr>
        <p:txBody>
          <a:bodyPr anchorCtr="0" anchor="t" bIns="51425" lIns="51425" spcFirstLastPara="1" rIns="51425" wrap="square" tIns="5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Unidades de medida. Relativas y absolutas.</a:t>
            </a:r>
            <a:endParaRPr/>
          </a:p>
        </p:txBody>
      </p:sp>
      <p:sp>
        <p:nvSpPr>
          <p:cNvPr id="488" name="Google Shape;488;p70"/>
          <p:cNvSpPr txBox="1"/>
          <p:nvPr>
            <p:ph idx="1" type="body"/>
          </p:nvPr>
        </p:nvSpPr>
        <p:spPr>
          <a:xfrm>
            <a:off x="1482550" y="907200"/>
            <a:ext cx="6932700" cy="3550500"/>
          </a:xfrm>
          <a:prstGeom prst="rect">
            <a:avLst/>
          </a:prstGeom>
        </p:spPr>
        <p:txBody>
          <a:bodyPr anchorCtr="0" anchor="t" bIns="51425" lIns="51425" spcFirstLastPara="1" rIns="51425" wrap="square" tIns="5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Los EM y los REM.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/>
              <a:t>EM</a:t>
            </a:r>
            <a:endParaRPr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s"/>
              <a:t>tamaño de fuente del elemento (distancia entre las </a:t>
            </a:r>
            <a:r>
              <a:rPr lang="es"/>
              <a:t>líneas</a:t>
            </a:r>
            <a:r>
              <a:rPr lang="es"/>
              <a:t> base; por defecto 16px)</a:t>
            </a:r>
            <a:endParaRPr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s"/>
              <a:t>varía</a:t>
            </a:r>
            <a:r>
              <a:rPr lang="es"/>
              <a:t> cuando se modifica el tamaño de fuente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/>
              <a:t>REM</a:t>
            </a:r>
            <a:endParaRPr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s"/>
              <a:t>tamaño de fuente en el root: &lt;html&gt; (</a:t>
            </a:r>
            <a:r>
              <a:rPr lang="es"/>
              <a:t>distancia entre las líneas base; por defecto 16px)</a:t>
            </a:r>
            <a:endParaRPr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s"/>
              <a:t>constante una vez definido en una página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VW (</a:t>
            </a:r>
            <a:r>
              <a:rPr lang="es"/>
              <a:t>viewport width</a:t>
            </a:r>
            <a:r>
              <a:rPr lang="es"/>
              <a:t>) / VH (</a:t>
            </a:r>
            <a:r>
              <a:rPr lang="es"/>
              <a:t>viewport height</a:t>
            </a:r>
            <a:r>
              <a:rPr lang="es"/>
              <a:t>) </a:t>
            </a:r>
            <a:br>
              <a:rPr lang="es"/>
            </a:br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71"/>
          <p:cNvSpPr txBox="1"/>
          <p:nvPr>
            <p:ph type="title"/>
          </p:nvPr>
        </p:nvSpPr>
        <p:spPr>
          <a:xfrm>
            <a:off x="578644" y="107156"/>
            <a:ext cx="7836600" cy="543000"/>
          </a:xfrm>
          <a:prstGeom prst="rect">
            <a:avLst/>
          </a:prstGeom>
        </p:spPr>
        <p:txBody>
          <a:bodyPr anchorCtr="0" anchor="t" bIns="51425" lIns="51425" spcFirstLastPara="1" rIns="51425" wrap="square" tIns="5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Variables. Uso de calc()</a:t>
            </a:r>
            <a:endParaRPr/>
          </a:p>
        </p:txBody>
      </p:sp>
      <p:sp>
        <p:nvSpPr>
          <p:cNvPr id="494" name="Google Shape;494;p71"/>
          <p:cNvSpPr txBox="1"/>
          <p:nvPr>
            <p:ph idx="1" type="body"/>
          </p:nvPr>
        </p:nvSpPr>
        <p:spPr>
          <a:xfrm>
            <a:off x="1169500" y="713100"/>
            <a:ext cx="6947700" cy="3717300"/>
          </a:xfrm>
          <a:prstGeom prst="rect">
            <a:avLst/>
          </a:prstGeom>
        </p:spPr>
        <p:txBody>
          <a:bodyPr anchorCtr="0" anchor="t" bIns="51425" lIns="51425" spcFirstLastPara="1" rIns="51425" wrap="square" tIns="5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Variables definidas globalmente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800">
                <a:solidFill>
                  <a:srgbClr val="19ADB1"/>
                </a:solidFill>
                <a:latin typeface="Arial"/>
                <a:ea typeface="Arial"/>
                <a:cs typeface="Arial"/>
                <a:sym typeface="Arial"/>
              </a:rPr>
              <a:t>:root </a:t>
            </a:r>
            <a:r>
              <a:rPr lang="es" sz="180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{</a:t>
            </a:r>
            <a:endParaRPr sz="1800">
              <a:solidFill>
                <a:srgbClr val="22222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8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 --color-principal</a:t>
            </a:r>
            <a:r>
              <a:rPr lang="es" sz="1800">
                <a:solidFill>
                  <a:srgbClr val="19ADB1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s" sz="1800">
                <a:solidFill>
                  <a:srgbClr val="4B83BF"/>
                </a:solidFill>
                <a:latin typeface="Arial"/>
                <a:ea typeface="Arial"/>
                <a:cs typeface="Arial"/>
                <a:sym typeface="Arial"/>
              </a:rPr>
              <a:t>#06c</a:t>
            </a:r>
            <a:r>
              <a:rPr lang="es" sz="1800">
                <a:solidFill>
                  <a:srgbClr val="19ADB1"/>
                </a:solidFill>
                <a:latin typeface="Arial"/>
                <a:ea typeface="Arial"/>
                <a:cs typeface="Arial"/>
                <a:sym typeface="Arial"/>
              </a:rPr>
              <a:t>;</a:t>
            </a:r>
            <a:endParaRPr sz="1800">
              <a:solidFill>
                <a:srgbClr val="19ADB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80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sz="1800">
              <a:solidFill>
                <a:srgbClr val="22222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Se utilizan mediante la función var()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800">
                <a:solidFill>
                  <a:srgbClr val="4B83BF"/>
                </a:solidFill>
                <a:latin typeface="Arial"/>
                <a:ea typeface="Arial"/>
                <a:cs typeface="Arial"/>
                <a:sym typeface="Arial"/>
              </a:rPr>
              <a:t>#foo</a:t>
            </a:r>
            <a:r>
              <a:rPr lang="es" sz="18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h1 </a:t>
            </a:r>
            <a:r>
              <a:rPr lang="es" sz="180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{</a:t>
            </a:r>
            <a:endParaRPr sz="1800">
              <a:solidFill>
                <a:srgbClr val="22222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8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es" sz="1800">
                <a:solidFill>
                  <a:srgbClr val="A663B8"/>
                </a:solidFill>
                <a:latin typeface="Arial"/>
                <a:ea typeface="Arial"/>
                <a:cs typeface="Arial"/>
                <a:sym typeface="Arial"/>
              </a:rPr>
              <a:t>color</a:t>
            </a:r>
            <a:r>
              <a:rPr lang="es" sz="1800">
                <a:solidFill>
                  <a:srgbClr val="19ADB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r>
              <a:rPr lang="es" sz="18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var</a:t>
            </a:r>
            <a:r>
              <a:rPr lang="es" sz="180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s" sz="18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--color-principal</a:t>
            </a:r>
            <a:r>
              <a:rPr lang="es" sz="180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r>
              <a:rPr lang="es" sz="1800">
                <a:solidFill>
                  <a:srgbClr val="19ADB1"/>
                </a:solidFill>
                <a:latin typeface="Arial"/>
                <a:ea typeface="Arial"/>
                <a:cs typeface="Arial"/>
                <a:sym typeface="Arial"/>
              </a:rPr>
              <a:t>;</a:t>
            </a:r>
            <a:endParaRPr sz="1800">
              <a:solidFill>
                <a:srgbClr val="19ADB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sz="1800">
              <a:solidFill>
                <a:srgbClr val="22222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La función cal() opera con variables y números </a:t>
            </a:r>
            <a:endParaRPr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{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--separacion: 20;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margin-top: calc(var(--separacion) * 2px);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72"/>
          <p:cNvSpPr txBox="1"/>
          <p:nvPr>
            <p:ph type="title"/>
          </p:nvPr>
        </p:nvSpPr>
        <p:spPr>
          <a:xfrm>
            <a:off x="650081" y="864394"/>
            <a:ext cx="7836600" cy="1735800"/>
          </a:xfrm>
          <a:prstGeom prst="rect">
            <a:avLst/>
          </a:prstGeom>
        </p:spPr>
        <p:txBody>
          <a:bodyPr anchorCtr="0" anchor="ctr" bIns="51425" lIns="51425" spcFirstLastPara="1" rIns="51425" wrap="square" tIns="5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Proyecto. Uso de variables</a:t>
            </a:r>
            <a:endParaRPr/>
          </a:p>
        </p:txBody>
      </p:sp>
      <p:sp>
        <p:nvSpPr>
          <p:cNvPr id="500" name="Google Shape;500;p72"/>
          <p:cNvSpPr txBox="1"/>
          <p:nvPr/>
        </p:nvSpPr>
        <p:spPr>
          <a:xfrm>
            <a:off x="2506925" y="2898125"/>
            <a:ext cx="4122900" cy="8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Definición de los colores: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--color-texto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--color-fondo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73"/>
          <p:cNvSpPr txBox="1"/>
          <p:nvPr>
            <p:ph type="title"/>
          </p:nvPr>
        </p:nvSpPr>
        <p:spPr>
          <a:xfrm>
            <a:off x="578644" y="107156"/>
            <a:ext cx="7836600" cy="543000"/>
          </a:xfrm>
          <a:prstGeom prst="rect">
            <a:avLst/>
          </a:prstGeom>
        </p:spPr>
        <p:txBody>
          <a:bodyPr anchorCtr="0" anchor="t" bIns="51425" lIns="51425" spcFirstLastPara="1" rIns="51425" wrap="square" tIns="5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Propiedades básicas</a:t>
            </a:r>
            <a:endParaRPr/>
          </a:p>
        </p:txBody>
      </p:sp>
      <p:sp>
        <p:nvSpPr>
          <p:cNvPr id="506" name="Google Shape;506;p73"/>
          <p:cNvSpPr txBox="1"/>
          <p:nvPr>
            <p:ph idx="1" type="body"/>
          </p:nvPr>
        </p:nvSpPr>
        <p:spPr>
          <a:xfrm>
            <a:off x="578650" y="1423073"/>
            <a:ext cx="7836600" cy="2018100"/>
          </a:xfrm>
          <a:prstGeom prst="rect">
            <a:avLst/>
          </a:prstGeom>
        </p:spPr>
        <p:txBody>
          <a:bodyPr anchorCtr="0" anchor="t" bIns="51425" lIns="51425" spcFirstLastPara="1" rIns="51425" wrap="square" tIns="5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/>
              <a:t>tipografías. Fuentes. Google fonts. Fuentes "locales"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/>
              <a:t>colores: transparencia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/>
              <a:t>degradados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/>
              <a:t>sombras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/>
              <a:t>backgrounds: imágenes y patrones</a:t>
            </a:r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74"/>
          <p:cNvSpPr txBox="1"/>
          <p:nvPr>
            <p:ph type="title"/>
          </p:nvPr>
        </p:nvSpPr>
        <p:spPr>
          <a:xfrm>
            <a:off x="578644" y="107156"/>
            <a:ext cx="7836600" cy="543000"/>
          </a:xfrm>
          <a:prstGeom prst="rect">
            <a:avLst/>
          </a:prstGeom>
        </p:spPr>
        <p:txBody>
          <a:bodyPr anchorCtr="0" anchor="t" bIns="51425" lIns="51425" spcFirstLastPara="1" rIns="51425" wrap="square" tIns="5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/>
              <a:t>T</a:t>
            </a:r>
            <a:r>
              <a:rPr lang="es"/>
              <a:t>ipografías</a:t>
            </a:r>
            <a:endParaRPr/>
          </a:p>
        </p:txBody>
      </p:sp>
      <p:sp>
        <p:nvSpPr>
          <p:cNvPr id="512" name="Google Shape;512;p74"/>
          <p:cNvSpPr txBox="1"/>
          <p:nvPr>
            <p:ph idx="1" type="body"/>
          </p:nvPr>
        </p:nvSpPr>
        <p:spPr>
          <a:xfrm>
            <a:off x="820506" y="967888"/>
            <a:ext cx="7836600" cy="2521800"/>
          </a:xfrm>
          <a:prstGeom prst="rect">
            <a:avLst/>
          </a:prstGeom>
        </p:spPr>
        <p:txBody>
          <a:bodyPr anchorCtr="0" anchor="t" bIns="51425" lIns="51425" spcFirstLastPara="1" rIns="51425" wrap="square" tIns="5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/>
              <a:t>Propiedades de las f</a:t>
            </a:r>
            <a:r>
              <a:rPr lang="es"/>
              <a:t>uentes. </a:t>
            </a:r>
            <a:endParaRPr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s"/>
              <a:t>font-size, font-family, font-weight, font-style</a:t>
            </a:r>
            <a:endParaRPr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s"/>
              <a:t>text-decoration, text-transform</a:t>
            </a:r>
            <a:endParaRPr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s"/>
              <a:t>line-height, letter-spacing, word-spacing</a:t>
            </a:r>
            <a:endParaRPr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s"/>
              <a:t>text-align, vertical-align, text-indent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/>
              <a:t>Google fonts. 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/>
              <a:t>Fuentes "locales". @font-face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/>
              <a:t>Fuentes de iconos. FontAwesome</a:t>
            </a:r>
            <a:br>
              <a:rPr lang="es"/>
            </a:br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75"/>
          <p:cNvSpPr txBox="1"/>
          <p:nvPr>
            <p:ph type="title"/>
          </p:nvPr>
        </p:nvSpPr>
        <p:spPr>
          <a:xfrm>
            <a:off x="650081" y="864394"/>
            <a:ext cx="7836600" cy="1735800"/>
          </a:xfrm>
          <a:prstGeom prst="rect">
            <a:avLst/>
          </a:prstGeom>
        </p:spPr>
        <p:txBody>
          <a:bodyPr anchorCtr="0" anchor="ctr" bIns="51425" lIns="51425" spcFirstLastPara="1" rIns="51425" wrap="square" tIns="5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Proyecto. Uso de </a:t>
            </a:r>
            <a:r>
              <a:rPr lang="es"/>
              <a:t>Google Fonts. Uso de Font Ions</a:t>
            </a:r>
            <a:endParaRPr/>
          </a:p>
        </p:txBody>
      </p:sp>
      <p:sp>
        <p:nvSpPr>
          <p:cNvPr id="518" name="Google Shape;518;p75"/>
          <p:cNvSpPr txBox="1"/>
          <p:nvPr/>
        </p:nvSpPr>
        <p:spPr>
          <a:xfrm>
            <a:off x="2429700" y="2908225"/>
            <a:ext cx="4122900" cy="11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Lora:400,700,400italic,700italic -&gt; body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Open+Sans:300italic,400italic,600italic,700italic,800italic,400,300,600,700,800 -&gt; h1..h6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FontAwesome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76"/>
          <p:cNvSpPr txBox="1"/>
          <p:nvPr>
            <p:ph type="title"/>
          </p:nvPr>
        </p:nvSpPr>
        <p:spPr>
          <a:xfrm>
            <a:off x="578644" y="107156"/>
            <a:ext cx="7836600" cy="543000"/>
          </a:xfrm>
          <a:prstGeom prst="rect">
            <a:avLst/>
          </a:prstGeom>
        </p:spPr>
        <p:txBody>
          <a:bodyPr anchorCtr="0" anchor="t" bIns="51425" lIns="51425" spcFirstLastPara="1" rIns="51425" wrap="square" tIns="5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Colores</a:t>
            </a:r>
            <a:endParaRPr/>
          </a:p>
        </p:txBody>
      </p:sp>
      <p:sp>
        <p:nvSpPr>
          <p:cNvPr id="524" name="Google Shape;524;p76"/>
          <p:cNvSpPr txBox="1"/>
          <p:nvPr>
            <p:ph idx="1" type="body"/>
          </p:nvPr>
        </p:nvSpPr>
        <p:spPr>
          <a:xfrm>
            <a:off x="592925" y="785828"/>
            <a:ext cx="7836600" cy="3173400"/>
          </a:xfrm>
          <a:prstGeom prst="rect">
            <a:avLst/>
          </a:prstGeom>
        </p:spPr>
        <p:txBody>
          <a:bodyPr anchorCtr="0" anchor="t" bIns="51425" lIns="51425" spcFirstLastPara="1" rIns="51425" wrap="square" tIns="5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/>
              <a:t>Sistemas de </a:t>
            </a:r>
            <a:r>
              <a:rPr lang="es"/>
              <a:t>colores</a:t>
            </a:r>
            <a:endParaRPr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s"/>
              <a:t>Nombres</a:t>
            </a:r>
            <a:endParaRPr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s"/>
              <a:t>rgb() - red, green, blue</a:t>
            </a:r>
            <a:endParaRPr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s"/>
              <a:t>hexadecimal (#)</a:t>
            </a:r>
            <a:endParaRPr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s"/>
              <a:t>hsl() - hueº (matiz), saturation%, luminosity%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/>
              <a:t>Transparencia</a:t>
            </a:r>
            <a:br>
              <a:rPr lang="es"/>
            </a:br>
            <a:r>
              <a:rPr lang="es"/>
              <a:t>canal alfa entre 0 (transparente) y 1 (opaco)</a:t>
            </a:r>
            <a:endParaRPr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s"/>
              <a:t>rgba()</a:t>
            </a:r>
            <a:endParaRPr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s"/>
              <a:t>hsla()</a:t>
            </a:r>
            <a:endParaRPr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s"/>
              <a:t>Opacity / se hereda</a:t>
            </a:r>
            <a:br>
              <a:rPr lang="es"/>
            </a:br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77"/>
          <p:cNvSpPr txBox="1"/>
          <p:nvPr>
            <p:ph type="title"/>
          </p:nvPr>
        </p:nvSpPr>
        <p:spPr>
          <a:xfrm>
            <a:off x="578644" y="107156"/>
            <a:ext cx="7836600" cy="543000"/>
          </a:xfrm>
          <a:prstGeom prst="rect">
            <a:avLst/>
          </a:prstGeom>
        </p:spPr>
        <p:txBody>
          <a:bodyPr anchorCtr="0" anchor="t" bIns="51425" lIns="51425" spcFirstLastPara="1" rIns="51425" wrap="square" tIns="5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</a:t>
            </a:r>
            <a:r>
              <a:rPr lang="es"/>
              <a:t>egradados y sombras</a:t>
            </a:r>
            <a:br>
              <a:rPr lang="es"/>
            </a:br>
            <a:endParaRPr/>
          </a:p>
        </p:txBody>
      </p:sp>
      <p:sp>
        <p:nvSpPr>
          <p:cNvPr id="530" name="Google Shape;530;p77"/>
          <p:cNvSpPr txBox="1"/>
          <p:nvPr>
            <p:ph idx="1" type="body"/>
          </p:nvPr>
        </p:nvSpPr>
        <p:spPr>
          <a:xfrm>
            <a:off x="592925" y="785829"/>
            <a:ext cx="7836600" cy="3246900"/>
          </a:xfrm>
          <a:prstGeom prst="rect">
            <a:avLst/>
          </a:prstGeom>
        </p:spPr>
        <p:txBody>
          <a:bodyPr anchorCtr="0" anchor="t" bIns="51425" lIns="51425" spcFirstLastPara="1" rIns="51425" wrap="square" tIns="5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/>
              <a:t>D</a:t>
            </a:r>
            <a:r>
              <a:rPr lang="es"/>
              <a:t>egradados (gradient)</a:t>
            </a:r>
            <a:endParaRPr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s"/>
              <a:t>Lineales</a:t>
            </a:r>
            <a:br>
              <a:rPr lang="es"/>
            </a:br>
            <a:r>
              <a:rPr lang="es"/>
              <a:t>background: linear-gradient(to top,#573636, #f00);</a:t>
            </a:r>
            <a:endParaRPr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s"/>
              <a:t>Radiales </a:t>
            </a:r>
            <a:br>
              <a:rPr lang="es"/>
            </a:br>
            <a:r>
              <a:rPr lang="es"/>
              <a:t>background: radial-gradient(circle, #573636, #f00);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/>
              <a:t>Sombras (shadow)</a:t>
            </a:r>
            <a:endParaRPr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s"/>
              <a:t>De cajas</a:t>
            </a:r>
            <a:br>
              <a:rPr lang="es"/>
            </a:br>
            <a:r>
              <a:rPr lang="es"/>
              <a:t>box-shadow: 1px 1px 1px 1px grey;</a:t>
            </a:r>
            <a:endParaRPr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s"/>
              <a:t>De textos</a:t>
            </a:r>
            <a:br>
              <a:rPr lang="es"/>
            </a:br>
            <a:r>
              <a:rPr lang="es"/>
              <a:t>text-shadow: 1px 1px 1px grey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5"/>
          <p:cNvSpPr txBox="1"/>
          <p:nvPr>
            <p:ph type="title"/>
          </p:nvPr>
        </p:nvSpPr>
        <p:spPr>
          <a:xfrm>
            <a:off x="578644" y="107156"/>
            <a:ext cx="7836600" cy="543000"/>
          </a:xfrm>
          <a:prstGeom prst="rect">
            <a:avLst/>
          </a:prstGeom>
        </p:spPr>
        <p:txBody>
          <a:bodyPr anchorCtr="0" anchor="t" bIns="51425" lIns="51425" spcFirstLastPara="1" rIns="51425" wrap="square" tIns="5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Proceso de creación de un sitio/aplicación</a:t>
            </a:r>
            <a:endParaRPr/>
          </a:p>
        </p:txBody>
      </p:sp>
      <p:sp>
        <p:nvSpPr>
          <p:cNvPr id="109" name="Google Shape;109;p15"/>
          <p:cNvSpPr txBox="1"/>
          <p:nvPr>
            <p:ph idx="1" type="body"/>
          </p:nvPr>
        </p:nvSpPr>
        <p:spPr>
          <a:xfrm>
            <a:off x="592925" y="785817"/>
            <a:ext cx="7836600" cy="936000"/>
          </a:xfrm>
          <a:prstGeom prst="rect">
            <a:avLst/>
          </a:prstGeom>
        </p:spPr>
        <p:txBody>
          <a:bodyPr anchorCtr="0" anchor="t" bIns="51425" lIns="51425" spcFirstLastPara="1" rIns="51425" wrap="square" tIns="5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Diseño / Desarrollo</a:t>
            </a:r>
            <a:br>
              <a:rPr lang="es"/>
            </a:br>
            <a:r>
              <a:rPr lang="es"/>
              <a:t>Diseño / Maquetación / Desarrollo (codificación)</a:t>
            </a:r>
            <a:br>
              <a:rPr lang="es"/>
            </a:br>
            <a:endParaRPr/>
          </a:p>
        </p:txBody>
      </p:sp>
      <p:sp>
        <p:nvSpPr>
          <p:cNvPr id="110" name="Google Shape;110;p15"/>
          <p:cNvSpPr txBox="1"/>
          <p:nvPr/>
        </p:nvSpPr>
        <p:spPr>
          <a:xfrm>
            <a:off x="1028700" y="1943450"/>
            <a:ext cx="3766500" cy="227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Gestión del prroyecto. Estudio de “mercado”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Arquitectura de la información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Diseño gráfico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Creación de textos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Maquetación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Animación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Codificación front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SEO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WPO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…. codificación back, bases de datos ...</a:t>
            </a:r>
            <a:endParaRPr/>
          </a:p>
        </p:txBody>
      </p:sp>
      <p:sp>
        <p:nvSpPr>
          <p:cNvPr id="111" name="Google Shape;111;p15"/>
          <p:cNvSpPr txBox="1"/>
          <p:nvPr/>
        </p:nvSpPr>
        <p:spPr>
          <a:xfrm>
            <a:off x="5175150" y="2654450"/>
            <a:ext cx="3348900" cy="8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Enfoque: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s"/>
              <a:t>Diseño basado en el Uusario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s"/>
              <a:t>User eXperience</a:t>
            </a:r>
            <a:endParaRPr/>
          </a:p>
        </p:txBody>
      </p:sp>
      <p:cxnSp>
        <p:nvCxnSpPr>
          <p:cNvPr id="112" name="Google Shape;112;p15"/>
          <p:cNvCxnSpPr>
            <a:endCxn id="111" idx="1"/>
          </p:cNvCxnSpPr>
          <p:nvPr/>
        </p:nvCxnSpPr>
        <p:spPr>
          <a:xfrm>
            <a:off x="3142950" y="2889950"/>
            <a:ext cx="2032200" cy="192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78"/>
          <p:cNvSpPr txBox="1"/>
          <p:nvPr>
            <p:ph type="title"/>
          </p:nvPr>
        </p:nvSpPr>
        <p:spPr>
          <a:xfrm>
            <a:off x="578644" y="107156"/>
            <a:ext cx="7836600" cy="543000"/>
          </a:xfrm>
          <a:prstGeom prst="rect">
            <a:avLst/>
          </a:prstGeom>
        </p:spPr>
        <p:txBody>
          <a:bodyPr anchorCtr="0" anchor="t" bIns="51425" lIns="51425" spcFirstLastPara="1" rIns="51425" wrap="square" tIns="5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B</a:t>
            </a:r>
            <a:r>
              <a:rPr lang="es"/>
              <a:t>ackgrounds: imágenes y patrones</a:t>
            </a:r>
            <a:endParaRPr/>
          </a:p>
        </p:txBody>
      </p:sp>
      <p:sp>
        <p:nvSpPr>
          <p:cNvPr id="536" name="Google Shape;536;p78"/>
          <p:cNvSpPr txBox="1"/>
          <p:nvPr>
            <p:ph idx="1" type="body"/>
          </p:nvPr>
        </p:nvSpPr>
        <p:spPr>
          <a:xfrm>
            <a:off x="578656" y="1310838"/>
            <a:ext cx="7836600" cy="2521800"/>
          </a:xfrm>
          <a:prstGeom prst="rect">
            <a:avLst/>
          </a:prstGeom>
        </p:spPr>
        <p:txBody>
          <a:bodyPr anchorCtr="0" anchor="t" bIns="51425" lIns="51425" spcFirstLastPara="1" rIns="51425" wrap="square" tIns="5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/>
              <a:t>background-image: url(./assets/about-bg.jpg);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/>
              <a:t>background-repeat: no-repeat;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/>
              <a:t>background-size: cover;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/>
              <a:t>background-position: center center;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/>
              <a:t>background-attachment: fixed;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/>
              <a:t> background-clip: border-box;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/>
              <a:t>background-blend-mode: normal;</a:t>
            </a:r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79"/>
          <p:cNvSpPr txBox="1"/>
          <p:nvPr>
            <p:ph type="title"/>
          </p:nvPr>
        </p:nvSpPr>
        <p:spPr>
          <a:xfrm>
            <a:off x="650081" y="864394"/>
            <a:ext cx="7836600" cy="1735800"/>
          </a:xfrm>
          <a:prstGeom prst="rect">
            <a:avLst/>
          </a:prstGeom>
        </p:spPr>
        <p:txBody>
          <a:bodyPr anchorCtr="0" anchor="ctr" bIns="51425" lIns="51425" spcFirstLastPara="1" rIns="51425" wrap="square" tIns="5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Proyecto. Imágenes de fondo</a:t>
            </a:r>
            <a:endParaRPr/>
          </a:p>
        </p:txBody>
      </p:sp>
      <p:sp>
        <p:nvSpPr>
          <p:cNvPr id="542" name="Google Shape;542;p79"/>
          <p:cNvSpPr txBox="1"/>
          <p:nvPr/>
        </p:nvSpPr>
        <p:spPr>
          <a:xfrm>
            <a:off x="2510550" y="2655600"/>
            <a:ext cx="4122900" cy="8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cada sectión header con una altura (100vh)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y un </a:t>
            </a:r>
            <a:r>
              <a:rPr lang="es">
                <a:solidFill>
                  <a:schemeClr val="lt1"/>
                </a:solidFill>
              </a:rPr>
              <a:t>background-image de tamaño cover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80"/>
          <p:cNvSpPr txBox="1"/>
          <p:nvPr>
            <p:ph type="title"/>
          </p:nvPr>
        </p:nvSpPr>
        <p:spPr>
          <a:xfrm>
            <a:off x="1314450" y="2028825"/>
            <a:ext cx="7472400" cy="1556400"/>
          </a:xfrm>
          <a:prstGeom prst="rect">
            <a:avLst/>
          </a:prstGeom>
          <a:solidFill>
            <a:srgbClr val="D35400"/>
          </a:solidFill>
        </p:spPr>
        <p:txBody>
          <a:bodyPr anchorCtr="0" anchor="ctr" bIns="51425" lIns="51425" spcFirstLastPara="1" rIns="51425" wrap="square" tIns="5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800">
                <a:solidFill>
                  <a:srgbClr val="F39C12"/>
                </a:solidFill>
              </a:rPr>
              <a:t>CSS. Display, modelo de caja y posicionamiento </a:t>
            </a:r>
            <a:endParaRPr b="1" sz="4800">
              <a:solidFill>
                <a:srgbClr val="F39C12"/>
              </a:solidFill>
            </a:endParaRPr>
          </a:p>
        </p:txBody>
      </p:sp>
      <p:sp>
        <p:nvSpPr>
          <p:cNvPr id="548" name="Google Shape;548;p80"/>
          <p:cNvSpPr txBox="1"/>
          <p:nvPr>
            <p:ph idx="1" type="body"/>
          </p:nvPr>
        </p:nvSpPr>
        <p:spPr>
          <a:xfrm>
            <a:off x="1314450" y="3736876"/>
            <a:ext cx="7472400" cy="549300"/>
          </a:xfrm>
          <a:prstGeom prst="rect">
            <a:avLst/>
          </a:prstGeom>
        </p:spPr>
        <p:txBody>
          <a:bodyPr anchorCtr="0" anchor="t" bIns="51425" lIns="51425" spcFirstLastPara="1" rIns="51425" wrap="square" tIns="5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81"/>
          <p:cNvSpPr txBox="1"/>
          <p:nvPr>
            <p:ph type="title"/>
          </p:nvPr>
        </p:nvSpPr>
        <p:spPr>
          <a:xfrm>
            <a:off x="578644" y="107156"/>
            <a:ext cx="7836600" cy="543000"/>
          </a:xfrm>
          <a:prstGeom prst="rect">
            <a:avLst/>
          </a:prstGeom>
        </p:spPr>
        <p:txBody>
          <a:bodyPr anchorCtr="0" anchor="t" bIns="51425" lIns="51425" spcFirstLastPara="1" rIns="51425" wrap="square" tIns="5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Modelo de caja. Elementos</a:t>
            </a:r>
            <a:endParaRPr/>
          </a:p>
        </p:txBody>
      </p:sp>
      <p:sp>
        <p:nvSpPr>
          <p:cNvPr id="554" name="Google Shape;554;p81"/>
          <p:cNvSpPr txBox="1"/>
          <p:nvPr>
            <p:ph idx="1" type="body"/>
          </p:nvPr>
        </p:nvSpPr>
        <p:spPr>
          <a:xfrm>
            <a:off x="592931" y="785813"/>
            <a:ext cx="7836600" cy="2521800"/>
          </a:xfrm>
          <a:prstGeom prst="rect">
            <a:avLst/>
          </a:prstGeom>
        </p:spPr>
        <p:txBody>
          <a:bodyPr anchorCtr="0" anchor="t" bIns="51425" lIns="51425" spcFirstLastPara="1" rIns="51425" wrap="square" tIns="5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/>
              <a:t>Contenido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/>
              <a:t>Aire (padding)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/>
              <a:t>Borde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/>
              <a:t>Fondo (</a:t>
            </a:r>
            <a:r>
              <a:rPr lang="es"/>
              <a:t>background</a:t>
            </a:r>
            <a:r>
              <a:rPr lang="es"/>
              <a:t>)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/>
              <a:t>Margen</a:t>
            </a:r>
            <a:endParaRPr/>
          </a:p>
        </p:txBody>
      </p:sp>
      <p:pic>
        <p:nvPicPr>
          <p:cNvPr id="555" name="Google Shape;555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00075" y="785813"/>
            <a:ext cx="4288300" cy="3806868"/>
          </a:xfrm>
          <a:prstGeom prst="rect">
            <a:avLst/>
          </a:prstGeom>
          <a:noFill/>
          <a:ln>
            <a:noFill/>
          </a:ln>
        </p:spPr>
      </p:pic>
      <p:pic>
        <p:nvPicPr>
          <p:cNvPr id="556" name="Google Shape;556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80725" y="2549678"/>
            <a:ext cx="1949500" cy="186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82"/>
          <p:cNvSpPr txBox="1"/>
          <p:nvPr>
            <p:ph type="title"/>
          </p:nvPr>
        </p:nvSpPr>
        <p:spPr>
          <a:xfrm>
            <a:off x="578644" y="107156"/>
            <a:ext cx="7836600" cy="543000"/>
          </a:xfrm>
          <a:prstGeom prst="rect">
            <a:avLst/>
          </a:prstGeom>
        </p:spPr>
        <p:txBody>
          <a:bodyPr anchorCtr="0" anchor="t" bIns="51425" lIns="51425" spcFirstLastPara="1" rIns="51425" wrap="square" tIns="5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Modelo de caja. Sistemas de medida</a:t>
            </a:r>
            <a:endParaRPr/>
          </a:p>
        </p:txBody>
      </p:sp>
      <p:sp>
        <p:nvSpPr>
          <p:cNvPr id="562" name="Google Shape;562;p82"/>
          <p:cNvSpPr txBox="1"/>
          <p:nvPr>
            <p:ph idx="1" type="body"/>
          </p:nvPr>
        </p:nvSpPr>
        <p:spPr>
          <a:xfrm>
            <a:off x="592925" y="785818"/>
            <a:ext cx="7836600" cy="1117200"/>
          </a:xfrm>
          <a:prstGeom prst="rect">
            <a:avLst/>
          </a:prstGeom>
        </p:spPr>
        <p:txBody>
          <a:bodyPr anchorCtr="0" anchor="t" bIns="51425" lIns="51425" spcFirstLastPara="1" rIns="51425" wrap="square" tIns="5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/>
              <a:t>box-sizing</a:t>
            </a:r>
            <a:endParaRPr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s"/>
              <a:t>content-box</a:t>
            </a:r>
            <a:endParaRPr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s"/>
              <a:t>border-box</a:t>
            </a:r>
            <a:endParaRPr/>
          </a:p>
        </p:txBody>
      </p:sp>
      <p:pic>
        <p:nvPicPr>
          <p:cNvPr id="563" name="Google Shape;563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1625" y="2002675"/>
            <a:ext cx="6540425" cy="252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83"/>
          <p:cNvSpPr txBox="1"/>
          <p:nvPr>
            <p:ph type="title"/>
          </p:nvPr>
        </p:nvSpPr>
        <p:spPr>
          <a:xfrm>
            <a:off x="650081" y="864394"/>
            <a:ext cx="7836600" cy="1735800"/>
          </a:xfrm>
          <a:prstGeom prst="rect">
            <a:avLst/>
          </a:prstGeom>
        </p:spPr>
        <p:txBody>
          <a:bodyPr anchorCtr="0" anchor="ctr" bIns="51425" lIns="51425" spcFirstLastPara="1" rIns="51425" wrap="square" tIns="5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Proyecto. Uso de Reset</a:t>
            </a:r>
            <a:endParaRPr/>
          </a:p>
        </p:txBody>
      </p:sp>
      <p:sp>
        <p:nvSpPr>
          <p:cNvPr id="569" name="Google Shape;569;p83"/>
          <p:cNvSpPr txBox="1"/>
          <p:nvPr/>
        </p:nvSpPr>
        <p:spPr>
          <a:xfrm>
            <a:off x="2506925" y="2898125"/>
            <a:ext cx="41229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Reset </a:t>
            </a:r>
            <a:r>
              <a:rPr lang="es">
                <a:solidFill>
                  <a:schemeClr val="lt1"/>
                </a:solidFill>
              </a:rPr>
              <a:t>parcial</a:t>
            </a:r>
            <a:r>
              <a:rPr lang="es">
                <a:solidFill>
                  <a:schemeClr val="lt1"/>
                </a:solidFill>
              </a:rPr>
              <a:t>: box-sizing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84"/>
          <p:cNvSpPr txBox="1"/>
          <p:nvPr>
            <p:ph type="title"/>
          </p:nvPr>
        </p:nvSpPr>
        <p:spPr>
          <a:xfrm>
            <a:off x="578644" y="107156"/>
            <a:ext cx="7836600" cy="543000"/>
          </a:xfrm>
          <a:prstGeom prst="rect">
            <a:avLst/>
          </a:prstGeom>
        </p:spPr>
        <p:txBody>
          <a:bodyPr anchorCtr="0" anchor="t" bIns="51425" lIns="51425" spcFirstLastPara="1" rIns="51425" wrap="square" tIns="5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Modelo de caja. Propiedades</a:t>
            </a:r>
            <a:endParaRPr/>
          </a:p>
        </p:txBody>
      </p:sp>
      <p:sp>
        <p:nvSpPr>
          <p:cNvPr id="575" name="Google Shape;575;p84"/>
          <p:cNvSpPr txBox="1"/>
          <p:nvPr>
            <p:ph idx="1" type="body"/>
          </p:nvPr>
        </p:nvSpPr>
        <p:spPr>
          <a:xfrm>
            <a:off x="592925" y="785829"/>
            <a:ext cx="7836600" cy="3365400"/>
          </a:xfrm>
          <a:prstGeom prst="rect">
            <a:avLst/>
          </a:prstGeom>
        </p:spPr>
        <p:txBody>
          <a:bodyPr anchorCtr="0" anchor="t" bIns="51425" lIns="51425" spcFirstLastPara="1" rIns="51425" wrap="square" tIns="5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/>
              <a:t>Propiedades</a:t>
            </a:r>
            <a:endParaRPr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s"/>
              <a:t>m</a:t>
            </a:r>
            <a:r>
              <a:rPr lang="es"/>
              <a:t>argin</a:t>
            </a:r>
            <a:endParaRPr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s"/>
              <a:t>padding</a:t>
            </a:r>
            <a:endParaRPr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s"/>
              <a:t>border</a:t>
            </a:r>
            <a:endParaRPr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s"/>
              <a:t>border-radius</a:t>
            </a:r>
            <a:endParaRPr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s"/>
              <a:t>border-image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/>
              <a:t>Usos</a:t>
            </a:r>
            <a:endParaRPr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s"/>
              <a:t>wrappers</a:t>
            </a:r>
            <a:endParaRPr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s"/>
              <a:t>centrado de bloques</a:t>
            </a:r>
            <a:endParaRPr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85"/>
          <p:cNvSpPr txBox="1"/>
          <p:nvPr>
            <p:ph type="title"/>
          </p:nvPr>
        </p:nvSpPr>
        <p:spPr>
          <a:xfrm>
            <a:off x="578644" y="107156"/>
            <a:ext cx="7836600" cy="543000"/>
          </a:xfrm>
          <a:prstGeom prst="rect">
            <a:avLst/>
          </a:prstGeom>
        </p:spPr>
        <p:txBody>
          <a:bodyPr anchorCtr="0" anchor="t" bIns="51425" lIns="51425" spcFirstLastPara="1" rIns="51425" wrap="square" tIns="5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Centrado de bloques</a:t>
            </a:r>
            <a:endParaRPr/>
          </a:p>
        </p:txBody>
      </p:sp>
      <p:sp>
        <p:nvSpPr>
          <p:cNvPr id="581" name="Google Shape;581;p85"/>
          <p:cNvSpPr txBox="1"/>
          <p:nvPr>
            <p:ph idx="1" type="body"/>
          </p:nvPr>
        </p:nvSpPr>
        <p:spPr>
          <a:xfrm>
            <a:off x="592925" y="785827"/>
            <a:ext cx="7836600" cy="2943600"/>
          </a:xfrm>
          <a:prstGeom prst="rect">
            <a:avLst/>
          </a:prstGeom>
        </p:spPr>
        <p:txBody>
          <a:bodyPr anchorCtr="0" anchor="t" bIns="51425" lIns="51425" spcFirstLastPara="1" rIns="51425" wrap="square" tIns="5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Horizontal: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	widith: %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	margin-left / margin-right: auto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Vertical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/>
              <a:t>line-heigth = height (elementos de 1 linea)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/>
              <a:t>display table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/>
              <a:t>position absolute 50% / 50% margin -w/2 - h/2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/>
              <a:t>position absolute 50% / 50% transform translate -50% -50%</a:t>
            </a:r>
            <a:endParaRPr/>
          </a:p>
        </p:txBody>
      </p:sp>
      <p:sp>
        <p:nvSpPr>
          <p:cNvPr id="582" name="Google Shape;582;p85"/>
          <p:cNvSpPr txBox="1"/>
          <p:nvPr/>
        </p:nvSpPr>
        <p:spPr>
          <a:xfrm>
            <a:off x="5553150" y="3941850"/>
            <a:ext cx="2230500" cy="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Alternativa -&gt; display flex</a:t>
            </a:r>
            <a:endParaRPr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86"/>
          <p:cNvSpPr txBox="1"/>
          <p:nvPr>
            <p:ph type="title"/>
          </p:nvPr>
        </p:nvSpPr>
        <p:spPr>
          <a:xfrm>
            <a:off x="650081" y="864394"/>
            <a:ext cx="7836600" cy="1735800"/>
          </a:xfrm>
          <a:prstGeom prst="rect">
            <a:avLst/>
          </a:prstGeom>
        </p:spPr>
        <p:txBody>
          <a:bodyPr anchorCtr="0" anchor="ctr" bIns="51425" lIns="51425" spcFirstLastPara="1" rIns="51425" wrap="square" tIns="5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Proyecto. Uso del espacio</a:t>
            </a:r>
            <a:endParaRPr/>
          </a:p>
        </p:txBody>
      </p:sp>
      <p:sp>
        <p:nvSpPr>
          <p:cNvPr id="588" name="Google Shape;588;p86"/>
          <p:cNvSpPr txBox="1"/>
          <p:nvPr/>
        </p:nvSpPr>
        <p:spPr>
          <a:xfrm>
            <a:off x="2506925" y="2898125"/>
            <a:ext cx="41229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Márgenes y paddings. 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content-wrapper -&lt; centrado horizontal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87"/>
          <p:cNvSpPr txBox="1"/>
          <p:nvPr>
            <p:ph type="title"/>
          </p:nvPr>
        </p:nvSpPr>
        <p:spPr>
          <a:xfrm>
            <a:off x="578644" y="107156"/>
            <a:ext cx="7836600" cy="543000"/>
          </a:xfrm>
          <a:prstGeom prst="rect">
            <a:avLst/>
          </a:prstGeom>
        </p:spPr>
        <p:txBody>
          <a:bodyPr anchorCtr="0" anchor="t" bIns="51425" lIns="51425" spcFirstLastPara="1" rIns="51425" wrap="square" tIns="5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Display. Opciones básicas</a:t>
            </a:r>
            <a:endParaRPr/>
          </a:p>
        </p:txBody>
      </p:sp>
      <p:sp>
        <p:nvSpPr>
          <p:cNvPr id="594" name="Google Shape;594;p87"/>
          <p:cNvSpPr txBox="1"/>
          <p:nvPr>
            <p:ph idx="1" type="body"/>
          </p:nvPr>
        </p:nvSpPr>
        <p:spPr>
          <a:xfrm>
            <a:off x="592929" y="785825"/>
            <a:ext cx="2912100" cy="2521800"/>
          </a:xfrm>
          <a:prstGeom prst="rect">
            <a:avLst/>
          </a:prstGeom>
        </p:spPr>
        <p:txBody>
          <a:bodyPr anchorCtr="0" anchor="t" bIns="51425" lIns="51425" spcFirstLastPara="1" rIns="51425" wrap="square" tIns="5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/>
              <a:t>Block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/>
              <a:t>Inline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/>
              <a:t>Inline-Block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/>
              <a:t>None. </a:t>
            </a:r>
            <a:br>
              <a:rPr lang="es"/>
            </a:br>
            <a:r>
              <a:rPr lang="es"/>
              <a:t>Etiqueta Visibility</a:t>
            </a:r>
            <a:endParaRPr/>
          </a:p>
        </p:txBody>
      </p:sp>
      <p:sp>
        <p:nvSpPr>
          <p:cNvPr id="595" name="Google Shape;595;p87"/>
          <p:cNvSpPr txBox="1"/>
          <p:nvPr/>
        </p:nvSpPr>
        <p:spPr>
          <a:xfrm>
            <a:off x="4703475" y="785825"/>
            <a:ext cx="3000000" cy="11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un elemento en bloque fluye como si fuera en línea, pero conserva el resto de sus propiedades en bloque</a:t>
            </a:r>
            <a:endParaRPr/>
          </a:p>
        </p:txBody>
      </p:sp>
      <p:cxnSp>
        <p:nvCxnSpPr>
          <p:cNvPr id="596" name="Google Shape;596;p87"/>
          <p:cNvCxnSpPr>
            <a:endCxn id="595" idx="1"/>
          </p:cNvCxnSpPr>
          <p:nvPr/>
        </p:nvCxnSpPr>
        <p:spPr>
          <a:xfrm flipH="1" rot="10800000">
            <a:off x="2488275" y="1347275"/>
            <a:ext cx="2215200" cy="25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6"/>
          <p:cNvSpPr txBox="1"/>
          <p:nvPr>
            <p:ph type="title"/>
          </p:nvPr>
        </p:nvSpPr>
        <p:spPr>
          <a:xfrm>
            <a:off x="650081" y="864394"/>
            <a:ext cx="7836600" cy="1735800"/>
          </a:xfrm>
          <a:prstGeom prst="rect">
            <a:avLst/>
          </a:prstGeom>
        </p:spPr>
        <p:txBody>
          <a:bodyPr anchorCtr="0" anchor="ctr" bIns="51425" lIns="51425" spcFirstLastPara="1" rIns="51425" wrap="square" tIns="5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Proyecto. Presentación</a:t>
            </a:r>
            <a:endParaRPr/>
          </a:p>
        </p:txBody>
      </p:sp>
      <p:sp>
        <p:nvSpPr>
          <p:cNvPr id="118" name="Google Shape;118;p16"/>
          <p:cNvSpPr txBox="1"/>
          <p:nvPr/>
        </p:nvSpPr>
        <p:spPr>
          <a:xfrm>
            <a:off x="2142150" y="2746550"/>
            <a:ext cx="48597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R</a:t>
            </a:r>
            <a:r>
              <a:rPr lang="es">
                <a:solidFill>
                  <a:schemeClr val="lt1"/>
                </a:solidFill>
              </a:rPr>
              <a:t>eplicar la Web </a:t>
            </a:r>
            <a:br>
              <a:rPr lang="es">
                <a:solidFill>
                  <a:schemeClr val="lt1"/>
                </a:solidFill>
              </a:rPr>
            </a:br>
            <a:r>
              <a:rPr lang="es" u="sng">
                <a:solidFill>
                  <a:schemeClr val="hlink"/>
                </a:solidFill>
                <a:hlinkClick r:id="rId3"/>
              </a:rPr>
              <a:t>https://blackrockdigital.github.io/startbootstrap-clean-blog</a:t>
            </a:r>
            <a:r>
              <a:rPr lang="es">
                <a:solidFill>
                  <a:schemeClr val="lt1"/>
                </a:solidFill>
              </a:rPr>
              <a:t> 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88"/>
          <p:cNvSpPr txBox="1"/>
          <p:nvPr>
            <p:ph type="title"/>
          </p:nvPr>
        </p:nvSpPr>
        <p:spPr>
          <a:xfrm>
            <a:off x="578644" y="107156"/>
            <a:ext cx="7836600" cy="543000"/>
          </a:xfrm>
          <a:prstGeom prst="rect">
            <a:avLst/>
          </a:prstGeom>
        </p:spPr>
        <p:txBody>
          <a:bodyPr anchorCtr="0" anchor="t" bIns="51425" lIns="51425" spcFirstLastPara="1" rIns="51425" wrap="square" tIns="5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Posicionamiento.</a:t>
            </a:r>
            <a:endParaRPr/>
          </a:p>
        </p:txBody>
      </p:sp>
      <p:sp>
        <p:nvSpPr>
          <p:cNvPr id="602" name="Google Shape;602;p88"/>
          <p:cNvSpPr txBox="1"/>
          <p:nvPr>
            <p:ph idx="1" type="body"/>
          </p:nvPr>
        </p:nvSpPr>
        <p:spPr>
          <a:xfrm>
            <a:off x="592925" y="785825"/>
            <a:ext cx="2487000" cy="1790400"/>
          </a:xfrm>
          <a:prstGeom prst="rect">
            <a:avLst/>
          </a:prstGeom>
        </p:spPr>
        <p:txBody>
          <a:bodyPr anchorCtr="0" anchor="t" bIns="51425" lIns="51425" spcFirstLastPara="1" rIns="51425" wrap="square" tIns="5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/>
              <a:t>Position:</a:t>
            </a:r>
            <a:endParaRPr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s"/>
              <a:t>static</a:t>
            </a:r>
            <a:endParaRPr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s"/>
              <a:t>relative</a:t>
            </a:r>
            <a:endParaRPr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s"/>
              <a:t>absolute</a:t>
            </a:r>
            <a:endParaRPr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s"/>
              <a:t>fixed</a:t>
            </a:r>
            <a:endParaRPr/>
          </a:p>
        </p:txBody>
      </p:sp>
      <p:pic>
        <p:nvPicPr>
          <p:cNvPr id="603" name="Google Shape;603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32329" y="802556"/>
            <a:ext cx="2533650" cy="250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4" name="Google Shape;604;p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18379" y="802556"/>
            <a:ext cx="2543175" cy="2533650"/>
          </a:xfrm>
          <a:prstGeom prst="rect">
            <a:avLst/>
          </a:prstGeom>
          <a:noFill/>
          <a:ln>
            <a:noFill/>
          </a:ln>
        </p:spPr>
      </p:pic>
      <p:sp>
        <p:nvSpPr>
          <p:cNvPr id="605" name="Google Shape;605;p88"/>
          <p:cNvSpPr txBox="1"/>
          <p:nvPr/>
        </p:nvSpPr>
        <p:spPr>
          <a:xfrm>
            <a:off x="3322800" y="3460025"/>
            <a:ext cx="2215200" cy="10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Position: relative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Párrafo desplazado al darle un valor a top y left</a:t>
            </a:r>
            <a:br>
              <a:rPr lang="es"/>
            </a:br>
            <a:endParaRPr/>
          </a:p>
        </p:txBody>
      </p:sp>
      <p:sp>
        <p:nvSpPr>
          <p:cNvPr id="606" name="Google Shape;606;p88"/>
          <p:cNvSpPr txBox="1"/>
          <p:nvPr/>
        </p:nvSpPr>
        <p:spPr>
          <a:xfrm>
            <a:off x="5918375" y="3383825"/>
            <a:ext cx="3000000" cy="121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Encabezado desplazado al darle un valor a top y left en términos absolutos. El primer párrafo se coloca como si el encabezado no existiera.</a:t>
            </a:r>
            <a:endParaRPr/>
          </a:p>
        </p:txBody>
      </p:sp>
      <p:sp>
        <p:nvSpPr>
          <p:cNvPr id="607" name="Google Shape;607;p88"/>
          <p:cNvSpPr/>
          <p:nvPr/>
        </p:nvSpPr>
        <p:spPr>
          <a:xfrm>
            <a:off x="1077250" y="1483875"/>
            <a:ext cx="1562700" cy="925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8" name="Google Shape;608;p88"/>
          <p:cNvSpPr txBox="1"/>
          <p:nvPr/>
        </p:nvSpPr>
        <p:spPr>
          <a:xfrm>
            <a:off x="592925" y="3076200"/>
            <a:ext cx="1926900" cy="8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pasan a otra capa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pueden superponerse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les afecta z-index</a:t>
            </a:r>
            <a:endParaRPr/>
          </a:p>
        </p:txBody>
      </p:sp>
      <p:cxnSp>
        <p:nvCxnSpPr>
          <p:cNvPr id="609" name="Google Shape;609;p88"/>
          <p:cNvCxnSpPr>
            <a:stCxn id="607" idx="2"/>
            <a:endCxn id="608" idx="0"/>
          </p:cNvCxnSpPr>
          <p:nvPr/>
        </p:nvCxnSpPr>
        <p:spPr>
          <a:xfrm flipH="1">
            <a:off x="1556500" y="2409375"/>
            <a:ext cx="302100" cy="666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89"/>
          <p:cNvSpPr txBox="1"/>
          <p:nvPr>
            <p:ph type="title"/>
          </p:nvPr>
        </p:nvSpPr>
        <p:spPr>
          <a:xfrm>
            <a:off x="650081" y="864394"/>
            <a:ext cx="7836600" cy="1735800"/>
          </a:xfrm>
          <a:prstGeom prst="rect">
            <a:avLst/>
          </a:prstGeom>
        </p:spPr>
        <p:txBody>
          <a:bodyPr anchorCtr="0" anchor="ctr" bIns="51425" lIns="51425" spcFirstLastPara="1" rIns="51425" wrap="square" tIns="5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Proyecto. Creación del menú y las cabeceras</a:t>
            </a:r>
            <a:endParaRPr/>
          </a:p>
        </p:txBody>
      </p:sp>
      <p:sp>
        <p:nvSpPr>
          <p:cNvPr id="615" name="Google Shape;615;p89"/>
          <p:cNvSpPr txBox="1"/>
          <p:nvPr/>
        </p:nvSpPr>
        <p:spPr>
          <a:xfrm>
            <a:off x="2506925" y="2898125"/>
            <a:ext cx="5580300" cy="13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Nav: inline block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Nav y header &gt; posición absoluta / fixed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Section header: title-wrapper: centrado horizontal / vertical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sectión header : añadiendo capa de opacidad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0"/>
          <p:cNvSpPr txBox="1"/>
          <p:nvPr>
            <p:ph type="title"/>
          </p:nvPr>
        </p:nvSpPr>
        <p:spPr>
          <a:xfrm>
            <a:off x="578644" y="107156"/>
            <a:ext cx="7836600" cy="543000"/>
          </a:xfrm>
          <a:prstGeom prst="rect">
            <a:avLst/>
          </a:prstGeom>
        </p:spPr>
        <p:txBody>
          <a:bodyPr anchorCtr="0" anchor="t" bIns="51425" lIns="51425" spcFirstLastPara="1" rIns="51425" wrap="square" tIns="5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Cambios del flujo static</a:t>
            </a:r>
            <a:endParaRPr/>
          </a:p>
        </p:txBody>
      </p:sp>
      <p:sp>
        <p:nvSpPr>
          <p:cNvPr id="621" name="Google Shape;621;p90"/>
          <p:cNvSpPr txBox="1"/>
          <p:nvPr>
            <p:ph idx="1" type="body"/>
          </p:nvPr>
        </p:nvSpPr>
        <p:spPr>
          <a:xfrm>
            <a:off x="592925" y="785817"/>
            <a:ext cx="7836600" cy="925500"/>
          </a:xfrm>
          <a:prstGeom prst="rect">
            <a:avLst/>
          </a:prstGeom>
        </p:spPr>
        <p:txBody>
          <a:bodyPr anchorCtr="0" anchor="t" bIns="51425" lIns="51425" spcFirstLastPara="1" rIns="51425" wrap="square" tIns="5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/>
              <a:t>Float: left / right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/>
              <a:t>Clear: left / </a:t>
            </a:r>
            <a:r>
              <a:rPr lang="es"/>
              <a:t>right</a:t>
            </a:r>
            <a:r>
              <a:rPr lang="es"/>
              <a:t> /both</a:t>
            </a:r>
            <a:endParaRPr/>
          </a:p>
        </p:txBody>
      </p:sp>
      <p:sp>
        <p:nvSpPr>
          <p:cNvPr id="622" name="Google Shape;622;p90"/>
          <p:cNvSpPr txBox="1"/>
          <p:nvPr/>
        </p:nvSpPr>
        <p:spPr>
          <a:xfrm>
            <a:off x="788950" y="1847000"/>
            <a:ext cx="3000000" cy="83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“Cuando un elemento tiene a todos sus hijos flotando, pierde su altura”</a:t>
            </a:r>
            <a:endParaRPr/>
          </a:p>
        </p:txBody>
      </p:sp>
      <p:sp>
        <p:nvSpPr>
          <p:cNvPr id="623" name="Google Shape;623;p90"/>
          <p:cNvSpPr txBox="1"/>
          <p:nvPr/>
        </p:nvSpPr>
        <p:spPr>
          <a:xfrm>
            <a:off x="4855225" y="1711325"/>
            <a:ext cx="3000000" cy="6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OVERFLOW : hidden / auto</a:t>
            </a:r>
            <a:endParaRPr/>
          </a:p>
        </p:txBody>
      </p:sp>
      <p:sp>
        <p:nvSpPr>
          <p:cNvPr id="624" name="Google Shape;624;p90"/>
          <p:cNvSpPr txBox="1"/>
          <p:nvPr/>
        </p:nvSpPr>
        <p:spPr>
          <a:xfrm>
            <a:off x="4855225" y="2350925"/>
            <a:ext cx="30000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CLEARFIX AFTER.</a:t>
            </a:r>
            <a:endParaRPr/>
          </a:p>
        </p:txBody>
      </p:sp>
      <p:sp>
        <p:nvSpPr>
          <p:cNvPr id="625" name="Google Shape;625;p90"/>
          <p:cNvSpPr txBox="1"/>
          <p:nvPr/>
        </p:nvSpPr>
        <p:spPr>
          <a:xfrm>
            <a:off x="5826275" y="2879725"/>
            <a:ext cx="2124300" cy="128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::after {</a:t>
            </a:r>
            <a:br>
              <a:rPr lang="es"/>
            </a:br>
            <a:r>
              <a:rPr lang="es"/>
              <a:t>	content : ''</a:t>
            </a:r>
            <a:br>
              <a:rPr lang="es"/>
            </a:br>
            <a:r>
              <a:rPr lang="es"/>
              <a:t>	display: block;</a:t>
            </a:r>
            <a:br>
              <a:rPr lang="es"/>
            </a:br>
            <a:r>
              <a:rPr lang="es"/>
              <a:t>clear: both;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}</a:t>
            </a:r>
            <a:endParaRPr/>
          </a:p>
        </p:txBody>
      </p:sp>
      <p:pic>
        <p:nvPicPr>
          <p:cNvPr id="626" name="Google Shape;626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8640" y="2816976"/>
            <a:ext cx="3107285" cy="128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91"/>
          <p:cNvSpPr txBox="1"/>
          <p:nvPr>
            <p:ph type="title"/>
          </p:nvPr>
        </p:nvSpPr>
        <p:spPr>
          <a:xfrm>
            <a:off x="578644" y="107156"/>
            <a:ext cx="7836600" cy="543000"/>
          </a:xfrm>
          <a:prstGeom prst="rect">
            <a:avLst/>
          </a:prstGeom>
        </p:spPr>
        <p:txBody>
          <a:bodyPr anchorCtr="0" anchor="t" bIns="51425" lIns="51425" spcFirstLastPara="1" rIns="51425" wrap="square" tIns="5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Columnas de texto</a:t>
            </a:r>
            <a:endParaRPr/>
          </a:p>
        </p:txBody>
      </p:sp>
      <p:sp>
        <p:nvSpPr>
          <p:cNvPr id="632" name="Google Shape;632;p91"/>
          <p:cNvSpPr txBox="1"/>
          <p:nvPr>
            <p:ph idx="1" type="body"/>
          </p:nvPr>
        </p:nvSpPr>
        <p:spPr>
          <a:xfrm>
            <a:off x="592925" y="785825"/>
            <a:ext cx="4472400" cy="3385200"/>
          </a:xfrm>
          <a:prstGeom prst="rect">
            <a:avLst/>
          </a:prstGeom>
        </p:spPr>
        <p:txBody>
          <a:bodyPr anchorCtr="0" anchor="t" bIns="51425" lIns="51425" spcFirstLastPara="1" rIns="51425" wrap="square" tIns="5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column-count: 2;</a:t>
            </a:r>
            <a:br>
              <a:rPr lang="es"/>
            </a:br>
            <a:r>
              <a:rPr lang="es"/>
              <a:t>column-width:  50% (alternativa)</a:t>
            </a:r>
            <a:br>
              <a:rPr lang="es"/>
            </a:br>
            <a:r>
              <a:rPr lang="es"/>
              <a:t>column-gap: 1rem;</a:t>
            </a:r>
            <a:br>
              <a:rPr lang="es"/>
            </a:br>
            <a:r>
              <a:rPr lang="es"/>
              <a:t>column-rule: 1px solid black;</a:t>
            </a:r>
            <a:br>
              <a:rPr lang="es"/>
            </a:b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column-fill: balance (default) / auto; </a:t>
            </a:r>
            <a:br>
              <a:rPr lang="es"/>
            </a:br>
            <a:r>
              <a:rPr lang="es"/>
              <a:t>column-span: none (</a:t>
            </a:r>
            <a:r>
              <a:rPr lang="es"/>
              <a:t>default</a:t>
            </a:r>
            <a:r>
              <a:rPr lang="es"/>
              <a:t>) / all;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break-inside: auto (</a:t>
            </a:r>
            <a:r>
              <a:rPr lang="es"/>
              <a:t>default</a:t>
            </a:r>
            <a:r>
              <a:rPr lang="es"/>
              <a:t>) / avoid;</a:t>
            </a:r>
            <a:endParaRPr/>
          </a:p>
        </p:txBody>
      </p:sp>
      <p:pic>
        <p:nvPicPr>
          <p:cNvPr id="633" name="Google Shape;633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46750" y="1408975"/>
            <a:ext cx="3334300" cy="187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92"/>
          <p:cNvSpPr txBox="1"/>
          <p:nvPr>
            <p:ph type="title"/>
          </p:nvPr>
        </p:nvSpPr>
        <p:spPr>
          <a:xfrm>
            <a:off x="650081" y="864394"/>
            <a:ext cx="7836600" cy="1735800"/>
          </a:xfrm>
          <a:prstGeom prst="rect">
            <a:avLst/>
          </a:prstGeom>
        </p:spPr>
        <p:txBody>
          <a:bodyPr anchorCtr="0" anchor="ctr" bIns="51425" lIns="51425" spcFirstLastPara="1" rIns="51425" wrap="square" tIns="5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Proyecto. Cambios en el post </a:t>
            </a:r>
            <a:endParaRPr/>
          </a:p>
        </p:txBody>
      </p:sp>
      <p:sp>
        <p:nvSpPr>
          <p:cNvPr id="639" name="Google Shape;639;p92"/>
          <p:cNvSpPr txBox="1"/>
          <p:nvPr/>
        </p:nvSpPr>
        <p:spPr>
          <a:xfrm>
            <a:off x="2506925" y="2898125"/>
            <a:ext cx="5580300" cy="13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Float para posicionar una </a:t>
            </a:r>
            <a:r>
              <a:rPr lang="es">
                <a:solidFill>
                  <a:schemeClr val="lt1"/>
                </a:solidFill>
              </a:rPr>
              <a:t>imagen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Float para crear columnas // problema de colapso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Uso de la etiqueta column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93"/>
          <p:cNvSpPr txBox="1"/>
          <p:nvPr>
            <p:ph type="title"/>
          </p:nvPr>
        </p:nvSpPr>
        <p:spPr>
          <a:xfrm>
            <a:off x="1314450" y="2028825"/>
            <a:ext cx="7472400" cy="1556400"/>
          </a:xfrm>
          <a:prstGeom prst="rect">
            <a:avLst/>
          </a:prstGeom>
          <a:solidFill>
            <a:srgbClr val="D35400"/>
          </a:solidFill>
        </p:spPr>
        <p:txBody>
          <a:bodyPr anchorCtr="0" anchor="ctr" bIns="51425" lIns="51425" spcFirstLastPara="1" rIns="51425" wrap="square" tIns="5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800">
                <a:solidFill>
                  <a:srgbClr val="F39C12"/>
                </a:solidFill>
              </a:rPr>
              <a:t>Diseño de layouts. Flex. CSS Dinámico</a:t>
            </a:r>
            <a:endParaRPr b="1" sz="4800">
              <a:solidFill>
                <a:srgbClr val="F39C12"/>
              </a:solidFill>
            </a:endParaRPr>
          </a:p>
        </p:txBody>
      </p:sp>
      <p:sp>
        <p:nvSpPr>
          <p:cNvPr id="645" name="Google Shape;645;p93"/>
          <p:cNvSpPr txBox="1"/>
          <p:nvPr>
            <p:ph idx="1" type="body"/>
          </p:nvPr>
        </p:nvSpPr>
        <p:spPr>
          <a:xfrm>
            <a:off x="1314450" y="3736876"/>
            <a:ext cx="7472400" cy="549300"/>
          </a:xfrm>
          <a:prstGeom prst="rect">
            <a:avLst/>
          </a:prstGeom>
        </p:spPr>
        <p:txBody>
          <a:bodyPr anchorCtr="0" anchor="t" bIns="51425" lIns="51425" spcFirstLastPara="1" rIns="51425" wrap="square" tIns="5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94"/>
          <p:cNvSpPr txBox="1"/>
          <p:nvPr>
            <p:ph type="title"/>
          </p:nvPr>
        </p:nvSpPr>
        <p:spPr>
          <a:xfrm>
            <a:off x="578644" y="107156"/>
            <a:ext cx="7836600" cy="543000"/>
          </a:xfrm>
          <a:prstGeom prst="rect">
            <a:avLst/>
          </a:prstGeom>
        </p:spPr>
        <p:txBody>
          <a:bodyPr anchorCtr="0" anchor="t" bIns="51425" lIns="51425" spcFirstLastPara="1" rIns="51425" wrap="square" tIns="5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Diseño de layouts</a:t>
            </a:r>
            <a:endParaRPr/>
          </a:p>
        </p:txBody>
      </p:sp>
      <p:sp>
        <p:nvSpPr>
          <p:cNvPr id="651" name="Google Shape;651;p94"/>
          <p:cNvSpPr txBox="1"/>
          <p:nvPr>
            <p:ph idx="1" type="body"/>
          </p:nvPr>
        </p:nvSpPr>
        <p:spPr>
          <a:xfrm>
            <a:off x="592925" y="785825"/>
            <a:ext cx="5222700" cy="3088200"/>
          </a:xfrm>
          <a:prstGeom prst="rect">
            <a:avLst/>
          </a:prstGeom>
        </p:spPr>
        <p:txBody>
          <a:bodyPr anchorCtr="0" anchor="t" bIns="51425" lIns="51425" spcFirstLastPara="1" rIns="51425" wrap="square" tIns="5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/>
              <a:t>Maquetación con divs</a:t>
            </a:r>
            <a:endParaRPr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s"/>
              <a:t>divs semánticos</a:t>
            </a:r>
            <a:endParaRPr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s"/>
              <a:t>divs genéricos con clases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/>
              <a:t>Estilos</a:t>
            </a:r>
            <a:endParaRPr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s"/>
              <a:t>height / width</a:t>
            </a:r>
            <a:endParaRPr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s"/>
              <a:t>float / clear / overflow</a:t>
            </a:r>
            <a:endParaRPr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s"/>
              <a:t>position / z-index</a:t>
            </a:r>
            <a:endParaRPr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s"/>
              <a:t>display / visibility</a:t>
            </a:r>
            <a:endParaRPr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s"/>
              <a:t>margin / </a:t>
            </a:r>
            <a:r>
              <a:rPr lang="es"/>
              <a:t>padding</a:t>
            </a:r>
            <a:r>
              <a:rPr lang="es"/>
              <a:t> / background</a:t>
            </a:r>
            <a:endParaRPr/>
          </a:p>
        </p:txBody>
      </p:sp>
      <p:pic>
        <p:nvPicPr>
          <p:cNvPr id="652" name="Google Shape;652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60038" y="785825"/>
            <a:ext cx="2314575" cy="241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95"/>
          <p:cNvSpPr txBox="1"/>
          <p:nvPr>
            <p:ph type="title"/>
          </p:nvPr>
        </p:nvSpPr>
        <p:spPr>
          <a:xfrm>
            <a:off x="578644" y="107156"/>
            <a:ext cx="7836600" cy="543000"/>
          </a:xfrm>
          <a:prstGeom prst="rect">
            <a:avLst/>
          </a:prstGeom>
        </p:spPr>
        <p:txBody>
          <a:bodyPr anchorCtr="0" anchor="t" bIns="51425" lIns="51425" spcFirstLastPara="1" rIns="51425" wrap="square" tIns="5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Disposiciones: la anchura</a:t>
            </a:r>
            <a:endParaRPr/>
          </a:p>
        </p:txBody>
      </p:sp>
      <p:sp>
        <p:nvSpPr>
          <p:cNvPr id="658" name="Google Shape;658;p95"/>
          <p:cNvSpPr txBox="1"/>
          <p:nvPr>
            <p:ph idx="1" type="body"/>
          </p:nvPr>
        </p:nvSpPr>
        <p:spPr>
          <a:xfrm>
            <a:off x="578650" y="860200"/>
            <a:ext cx="3486000" cy="3166500"/>
          </a:xfrm>
          <a:prstGeom prst="rect">
            <a:avLst/>
          </a:prstGeom>
        </p:spPr>
        <p:txBody>
          <a:bodyPr anchorCtr="0" anchor="t" bIns="51425" lIns="51425" spcFirstLastPara="1" rIns="51425" wrap="square" tIns="5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/>
              <a:t>Disposición fija</a:t>
            </a:r>
            <a:br>
              <a:rPr lang="es"/>
            </a:br>
            <a:r>
              <a:rPr lang="es"/>
              <a:t>(Fixed width layout)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/>
              <a:t>Disposición  fluida o “líquida”</a:t>
            </a:r>
            <a:br>
              <a:rPr lang="es"/>
            </a:br>
            <a:r>
              <a:rPr lang="es"/>
              <a:t>(Liquid layout)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/>
              <a:t>Disposición elástica</a:t>
            </a:r>
            <a:br>
              <a:rPr lang="es"/>
            </a:br>
            <a:r>
              <a:rPr lang="es"/>
              <a:t>(Elastic layout)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/>
              <a:t>Disposición híbrida</a:t>
            </a:r>
            <a:br>
              <a:rPr lang="es"/>
            </a:br>
            <a:r>
              <a:rPr lang="es"/>
              <a:t>(Hybrid Layout)</a:t>
            </a:r>
            <a:br>
              <a:rPr lang="es"/>
            </a:br>
            <a:endParaRPr/>
          </a:p>
        </p:txBody>
      </p:sp>
      <p:pic>
        <p:nvPicPr>
          <p:cNvPr id="659" name="Google Shape;659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2951" y="723319"/>
            <a:ext cx="3486000" cy="36968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p96"/>
          <p:cNvSpPr txBox="1"/>
          <p:nvPr>
            <p:ph type="title"/>
          </p:nvPr>
        </p:nvSpPr>
        <p:spPr>
          <a:xfrm>
            <a:off x="578644" y="107156"/>
            <a:ext cx="7836600" cy="543000"/>
          </a:xfrm>
          <a:prstGeom prst="rect">
            <a:avLst/>
          </a:prstGeom>
        </p:spPr>
        <p:txBody>
          <a:bodyPr anchorCtr="0" anchor="t" bIns="51425" lIns="51425" spcFirstLastPara="1" rIns="51425" wrap="square" tIns="5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El problema del “</a:t>
            </a:r>
            <a:r>
              <a:rPr lang="es"/>
              <a:t>Holy</a:t>
            </a:r>
            <a:r>
              <a:rPr lang="es"/>
              <a:t> Grail Layout”: la altura</a:t>
            </a:r>
            <a:endParaRPr/>
          </a:p>
        </p:txBody>
      </p:sp>
      <p:sp>
        <p:nvSpPr>
          <p:cNvPr id="665" name="Google Shape;665;p96"/>
          <p:cNvSpPr txBox="1"/>
          <p:nvPr>
            <p:ph idx="1" type="body"/>
          </p:nvPr>
        </p:nvSpPr>
        <p:spPr>
          <a:xfrm>
            <a:off x="1015025" y="910925"/>
            <a:ext cx="4300500" cy="3541500"/>
          </a:xfrm>
          <a:prstGeom prst="rect">
            <a:avLst/>
          </a:prstGeom>
        </p:spPr>
        <p:txBody>
          <a:bodyPr anchorCtr="0" anchor="t" bIns="51425" lIns="51425" spcFirstLastPara="1" rIns="51425" wrap="square" tIns="5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 &lt;div class="grid-container"&gt;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  </a:t>
            </a:r>
            <a:r>
              <a:rPr lang="es"/>
              <a:t>&lt;header&gt;Header&lt;/header&gt;</a:t>
            </a:r>
            <a:br>
              <a:rPr lang="es"/>
            </a:br>
            <a:r>
              <a:rPr lang="es"/>
              <a:t>   &lt;aside class="sidebar-left"&gt;</a:t>
            </a:r>
            <a:br>
              <a:rPr lang="es"/>
            </a:br>
            <a:r>
              <a:rPr lang="es"/>
              <a:t>   	Left Sidebar</a:t>
            </a:r>
            <a:br>
              <a:rPr lang="es"/>
            </a:br>
            <a:r>
              <a:rPr lang="es"/>
              <a:t>   &lt;/aside&gt;</a:t>
            </a:r>
            <a:br>
              <a:rPr lang="es"/>
            </a:br>
            <a:r>
              <a:rPr lang="es"/>
              <a:t>  &lt;main&gt;Sections /  Articles  &lt;/main&gt;</a:t>
            </a:r>
            <a:br>
              <a:rPr lang="es"/>
            </a:br>
            <a:r>
              <a:rPr lang="es"/>
              <a:t>  &lt;aside class="sidebar-right"&gt;</a:t>
            </a:r>
            <a:br>
              <a:rPr lang="es"/>
            </a:br>
            <a:r>
              <a:rPr lang="es"/>
              <a:t>  	Right Sidebar</a:t>
            </a:r>
            <a:br>
              <a:rPr lang="es"/>
            </a:br>
            <a:r>
              <a:rPr lang="es"/>
              <a:t>  &lt;/aside&gt; </a:t>
            </a:r>
            <a:br>
              <a:rPr lang="es"/>
            </a:br>
            <a:r>
              <a:rPr lang="es"/>
              <a:t>  &lt;footer&gt;Footer&lt;/footer&gt;</a:t>
            </a:r>
            <a:br>
              <a:rPr lang="es"/>
            </a:br>
            <a:r>
              <a:rPr lang="es"/>
              <a:t>&lt;/div&gt;</a:t>
            </a:r>
            <a:endParaRPr/>
          </a:p>
        </p:txBody>
      </p:sp>
      <p:pic>
        <p:nvPicPr>
          <p:cNvPr id="666" name="Google Shape;666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31738" y="1581425"/>
            <a:ext cx="2314575" cy="241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97"/>
          <p:cNvSpPr txBox="1"/>
          <p:nvPr>
            <p:ph type="title"/>
          </p:nvPr>
        </p:nvSpPr>
        <p:spPr>
          <a:xfrm>
            <a:off x="650081" y="864394"/>
            <a:ext cx="7836600" cy="1735800"/>
          </a:xfrm>
          <a:prstGeom prst="rect">
            <a:avLst/>
          </a:prstGeom>
        </p:spPr>
        <p:txBody>
          <a:bodyPr anchorCtr="0" anchor="ctr" bIns="51425" lIns="51425" spcFirstLastPara="1" rIns="51425" wrap="square" tIns="5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Ejercicio. Simulando el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“</a:t>
            </a:r>
            <a:r>
              <a:rPr lang="es"/>
              <a:t>Holy</a:t>
            </a:r>
            <a:r>
              <a:rPr lang="es"/>
              <a:t> Grail Layout” </a:t>
            </a:r>
            <a:endParaRPr/>
          </a:p>
        </p:txBody>
      </p:sp>
      <p:sp>
        <p:nvSpPr>
          <p:cNvPr id="672" name="Google Shape;672;p97"/>
          <p:cNvSpPr txBox="1"/>
          <p:nvPr/>
        </p:nvSpPr>
        <p:spPr>
          <a:xfrm>
            <a:off x="2506925" y="2898125"/>
            <a:ext cx="5580300" cy="13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Uso de f</a:t>
            </a:r>
            <a:r>
              <a:rPr lang="es">
                <a:solidFill>
                  <a:schemeClr val="lt1"/>
                </a:solidFill>
              </a:rPr>
              <a:t>loat para crearlo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7"/>
          <p:cNvSpPr txBox="1"/>
          <p:nvPr>
            <p:ph type="title"/>
          </p:nvPr>
        </p:nvSpPr>
        <p:spPr>
          <a:xfrm>
            <a:off x="578644" y="107156"/>
            <a:ext cx="7836600" cy="543000"/>
          </a:xfrm>
          <a:prstGeom prst="rect">
            <a:avLst/>
          </a:prstGeom>
        </p:spPr>
        <p:txBody>
          <a:bodyPr anchorCtr="0" anchor="t" bIns="51425" lIns="51425" spcFirstLastPara="1" rIns="51425" wrap="square" tIns="5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Entorno y herramientas.</a:t>
            </a:r>
            <a:endParaRPr/>
          </a:p>
        </p:txBody>
      </p:sp>
      <p:sp>
        <p:nvSpPr>
          <p:cNvPr id="124" name="Google Shape;124;p17"/>
          <p:cNvSpPr txBox="1"/>
          <p:nvPr>
            <p:ph idx="1" type="body"/>
          </p:nvPr>
        </p:nvSpPr>
        <p:spPr>
          <a:xfrm>
            <a:off x="592931" y="785813"/>
            <a:ext cx="7836600" cy="2521800"/>
          </a:xfrm>
          <a:prstGeom prst="rect">
            <a:avLst/>
          </a:prstGeom>
        </p:spPr>
        <p:txBody>
          <a:bodyPr anchorCtr="0" anchor="t" bIns="51425" lIns="51425" spcFirstLastPara="1" rIns="51425" wrap="square" tIns="5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/>
              <a:t>Navegadores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/>
              <a:t>VSC. 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/>
              <a:t>Git. 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/>
              <a:t>NodeJS/npm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/>
              <a:t>Servidores. Http-server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/>
              <a:t>Gestión de tareas. Gulp, npm, WebPack. </a:t>
            </a:r>
            <a:endParaRPr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98"/>
          <p:cNvSpPr txBox="1"/>
          <p:nvPr>
            <p:ph type="title"/>
          </p:nvPr>
        </p:nvSpPr>
        <p:spPr>
          <a:xfrm>
            <a:off x="578644" y="107156"/>
            <a:ext cx="7836600" cy="543000"/>
          </a:xfrm>
          <a:prstGeom prst="rect">
            <a:avLst/>
          </a:prstGeom>
        </p:spPr>
        <p:txBody>
          <a:bodyPr anchorCtr="0" anchor="t" bIns="51425" lIns="51425" spcFirstLastPara="1" rIns="51425" wrap="square" tIns="5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Primer pantallazo (above the fold)</a:t>
            </a:r>
            <a:endParaRPr/>
          </a:p>
        </p:txBody>
      </p:sp>
      <p:sp>
        <p:nvSpPr>
          <p:cNvPr id="678" name="Google Shape;678;p98"/>
          <p:cNvSpPr txBox="1"/>
          <p:nvPr>
            <p:ph idx="1" type="body"/>
          </p:nvPr>
        </p:nvSpPr>
        <p:spPr>
          <a:xfrm>
            <a:off x="578650" y="1114150"/>
            <a:ext cx="2690100" cy="2541000"/>
          </a:xfrm>
          <a:prstGeom prst="rect">
            <a:avLst/>
          </a:prstGeom>
        </p:spPr>
        <p:txBody>
          <a:bodyPr anchorCtr="0" anchor="t" bIns="51425" lIns="51425" spcFirstLastPara="1" rIns="51425" wrap="square" tIns="5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En sobremesa y portátiles suele considerarse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/>
              <a:t>de unos 570-600 px de altura y 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/>
              <a:t>unos 960 px de anchura</a:t>
            </a:r>
            <a:br>
              <a:rPr lang="es"/>
            </a:br>
            <a:endParaRPr/>
          </a:p>
        </p:txBody>
      </p:sp>
      <p:pic>
        <p:nvPicPr>
          <p:cNvPr id="679" name="Google Shape;679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24076" y="751650"/>
            <a:ext cx="4800749" cy="364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99"/>
          <p:cNvSpPr txBox="1"/>
          <p:nvPr>
            <p:ph type="title"/>
          </p:nvPr>
        </p:nvSpPr>
        <p:spPr>
          <a:xfrm>
            <a:off x="578644" y="107156"/>
            <a:ext cx="7836600" cy="543000"/>
          </a:xfrm>
          <a:prstGeom prst="rect">
            <a:avLst/>
          </a:prstGeom>
        </p:spPr>
        <p:txBody>
          <a:bodyPr anchorCtr="0" anchor="t" bIns="51425" lIns="51425" spcFirstLastPara="1" rIns="51425" wrap="square" tIns="5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Distribución y proporcionalidad: grid</a:t>
            </a:r>
            <a:endParaRPr/>
          </a:p>
        </p:txBody>
      </p:sp>
      <p:sp>
        <p:nvSpPr>
          <p:cNvPr id="685" name="Google Shape;685;p99"/>
          <p:cNvSpPr txBox="1"/>
          <p:nvPr>
            <p:ph idx="1" type="body"/>
          </p:nvPr>
        </p:nvSpPr>
        <p:spPr>
          <a:xfrm>
            <a:off x="592925" y="785816"/>
            <a:ext cx="7836600" cy="805800"/>
          </a:xfrm>
          <a:prstGeom prst="rect">
            <a:avLst/>
          </a:prstGeom>
        </p:spPr>
        <p:txBody>
          <a:bodyPr anchorCtr="0" anchor="t" bIns="51425" lIns="51425" spcFirstLastPara="1" rIns="51425" wrap="square" tIns="5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Como ayuda para distribuir correctamente los elementos en alguna proporción se utiliza una rejilla (como una cuadrícula sólo en vertical)</a:t>
            </a:r>
            <a:br>
              <a:rPr lang="es"/>
            </a:br>
            <a:endParaRPr/>
          </a:p>
        </p:txBody>
      </p:sp>
      <p:pic>
        <p:nvPicPr>
          <p:cNvPr id="686" name="Google Shape;686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0625" y="1727300"/>
            <a:ext cx="3298525" cy="225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7" name="Google Shape;687;p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73525" y="1727302"/>
            <a:ext cx="3177575" cy="2832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100"/>
          <p:cNvSpPr txBox="1"/>
          <p:nvPr>
            <p:ph type="title"/>
          </p:nvPr>
        </p:nvSpPr>
        <p:spPr>
          <a:xfrm>
            <a:off x="650081" y="864394"/>
            <a:ext cx="7836600" cy="1735800"/>
          </a:xfrm>
          <a:prstGeom prst="rect">
            <a:avLst/>
          </a:prstGeom>
        </p:spPr>
        <p:txBody>
          <a:bodyPr anchorCtr="0" anchor="ctr" bIns="51425" lIns="51425" spcFirstLastPara="1" rIns="51425" wrap="square" tIns="5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Ejercicio. Creación de un grid</a:t>
            </a:r>
            <a:endParaRPr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p101"/>
          <p:cNvSpPr txBox="1"/>
          <p:nvPr>
            <p:ph type="title"/>
          </p:nvPr>
        </p:nvSpPr>
        <p:spPr>
          <a:xfrm>
            <a:off x="578644" y="107156"/>
            <a:ext cx="7836600" cy="543000"/>
          </a:xfrm>
          <a:prstGeom prst="rect">
            <a:avLst/>
          </a:prstGeom>
        </p:spPr>
        <p:txBody>
          <a:bodyPr anchorCtr="0" anchor="t" bIns="51425" lIns="51425" spcFirstLastPara="1" rIns="51425" wrap="square" tIns="5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Librerías</a:t>
            </a:r>
            <a:r>
              <a:rPr lang="es"/>
              <a:t> / Frameworks con grids</a:t>
            </a:r>
            <a:endParaRPr/>
          </a:p>
        </p:txBody>
      </p:sp>
      <p:pic>
        <p:nvPicPr>
          <p:cNvPr id="698" name="Google Shape;698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575" y="840750"/>
            <a:ext cx="5366675" cy="3538324"/>
          </a:xfrm>
          <a:prstGeom prst="rect">
            <a:avLst/>
          </a:prstGeom>
          <a:noFill/>
          <a:ln>
            <a:noFill/>
          </a:ln>
        </p:spPr>
      </p:pic>
      <p:sp>
        <p:nvSpPr>
          <p:cNvPr id="699" name="Google Shape;699;p101"/>
          <p:cNvSpPr txBox="1"/>
          <p:nvPr/>
        </p:nvSpPr>
        <p:spPr>
          <a:xfrm>
            <a:off x="469000" y="2111650"/>
            <a:ext cx="2204400" cy="5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chemeClr val="hlink"/>
                </a:solidFill>
                <a:hlinkClick r:id="rId4"/>
              </a:rPr>
              <a:t>https://getbootstrap.com/</a:t>
            </a:r>
            <a:endParaRPr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102"/>
          <p:cNvSpPr txBox="1"/>
          <p:nvPr>
            <p:ph type="title"/>
          </p:nvPr>
        </p:nvSpPr>
        <p:spPr>
          <a:xfrm>
            <a:off x="578644" y="107156"/>
            <a:ext cx="7836600" cy="543000"/>
          </a:xfrm>
          <a:prstGeom prst="rect">
            <a:avLst/>
          </a:prstGeom>
        </p:spPr>
        <p:txBody>
          <a:bodyPr anchorCtr="0" anchor="t" bIns="51425" lIns="51425" spcFirstLastPara="1" rIns="51425" wrap="square" tIns="5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Display Table</a:t>
            </a:r>
            <a:endParaRPr/>
          </a:p>
        </p:txBody>
      </p:sp>
      <p:sp>
        <p:nvSpPr>
          <p:cNvPr id="705" name="Google Shape;705;p102"/>
          <p:cNvSpPr txBox="1"/>
          <p:nvPr>
            <p:ph idx="1" type="body"/>
          </p:nvPr>
        </p:nvSpPr>
        <p:spPr>
          <a:xfrm>
            <a:off x="578650" y="1121400"/>
            <a:ext cx="3675000" cy="2900700"/>
          </a:xfrm>
          <a:prstGeom prst="rect">
            <a:avLst/>
          </a:prstGeom>
        </p:spPr>
        <p:txBody>
          <a:bodyPr anchorCtr="0" anchor="t" bIns="51425" lIns="51425" spcFirstLastPara="1" rIns="51425" wrap="square" tIns="5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/>
              <a:t>display: table;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/>
              <a:t>display: table-cell;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/>
              <a:t>display: table-column;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/>
              <a:t>display: table-colgroup;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/>
              <a:t>display: table-header-group;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/>
              <a:t>display: table-row-group;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/>
              <a:t>display: table-footer-group;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/>
              <a:t>display: table-row;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/>
              <a:t>display: table-caption;</a:t>
            </a:r>
            <a:endParaRPr/>
          </a:p>
        </p:txBody>
      </p:sp>
      <p:pic>
        <p:nvPicPr>
          <p:cNvPr id="706" name="Google Shape;706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9026" y="1684225"/>
            <a:ext cx="3978749" cy="209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p103"/>
          <p:cNvSpPr txBox="1"/>
          <p:nvPr>
            <p:ph type="title"/>
          </p:nvPr>
        </p:nvSpPr>
        <p:spPr>
          <a:xfrm>
            <a:off x="650081" y="864394"/>
            <a:ext cx="7836600" cy="1735800"/>
          </a:xfrm>
          <a:prstGeom prst="rect">
            <a:avLst/>
          </a:prstGeom>
        </p:spPr>
        <p:txBody>
          <a:bodyPr anchorCtr="0" anchor="ctr" bIns="51425" lIns="51425" spcFirstLastPara="1" rIns="51425" wrap="square" tIns="5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Ejercicio. Consiguiendo el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“Holy Grail Layout” </a:t>
            </a:r>
            <a:endParaRPr/>
          </a:p>
        </p:txBody>
      </p:sp>
      <p:sp>
        <p:nvSpPr>
          <p:cNvPr id="712" name="Google Shape;712;p103"/>
          <p:cNvSpPr txBox="1"/>
          <p:nvPr/>
        </p:nvSpPr>
        <p:spPr>
          <a:xfrm>
            <a:off x="2506925" y="2898125"/>
            <a:ext cx="5580300" cy="13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Uso de display table para crearlo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104"/>
          <p:cNvSpPr txBox="1"/>
          <p:nvPr>
            <p:ph type="title"/>
          </p:nvPr>
        </p:nvSpPr>
        <p:spPr>
          <a:xfrm>
            <a:off x="578644" y="107156"/>
            <a:ext cx="7836600" cy="543000"/>
          </a:xfrm>
          <a:prstGeom prst="rect">
            <a:avLst/>
          </a:prstGeom>
        </p:spPr>
        <p:txBody>
          <a:bodyPr anchorCtr="0" anchor="t" bIns="51425" lIns="51425" spcFirstLastPara="1" rIns="51425" wrap="square" tIns="5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Flex Box</a:t>
            </a:r>
            <a:endParaRPr/>
          </a:p>
        </p:txBody>
      </p:sp>
      <p:sp>
        <p:nvSpPr>
          <p:cNvPr id="718" name="Google Shape;718;p104"/>
          <p:cNvSpPr txBox="1"/>
          <p:nvPr>
            <p:ph idx="1" type="body"/>
          </p:nvPr>
        </p:nvSpPr>
        <p:spPr>
          <a:xfrm>
            <a:off x="592925" y="785823"/>
            <a:ext cx="7836600" cy="2026500"/>
          </a:xfrm>
          <a:prstGeom prst="rect">
            <a:avLst/>
          </a:prstGeom>
        </p:spPr>
        <p:txBody>
          <a:bodyPr anchorCtr="0" anchor="t" bIns="51425" lIns="51425" spcFirstLastPara="1" rIns="51425" wrap="square" tIns="5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FlexBox: un módulo completo de layout- &gt; defino como se muestran los elementos y cómo se relacionan con el resto.</a:t>
            </a:r>
            <a:br>
              <a:rPr lang="es"/>
            </a:b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CONTENEDOR / ÍTEMS El contenedor va a poder modificar las dimensiones y el orden de los ítems para acomodarlos según nuestras indicaciones.</a:t>
            </a:r>
            <a:endParaRPr/>
          </a:p>
        </p:txBody>
      </p:sp>
      <p:sp>
        <p:nvSpPr>
          <p:cNvPr id="719" name="Google Shape;719;p104"/>
          <p:cNvSpPr txBox="1"/>
          <p:nvPr/>
        </p:nvSpPr>
        <p:spPr>
          <a:xfrm>
            <a:off x="4693125" y="2868950"/>
            <a:ext cx="3634200" cy="148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s"/>
            </a:br>
            <a:br>
              <a:rPr lang="es"/>
            </a:b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s"/>
              <a:t>Alineación vertical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s"/>
              <a:t>Columnas de igual altura i</a:t>
            </a:r>
            <a:r>
              <a:rPr lang="es"/>
              <a:t>ndependientemente del contenido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s"/>
              <a:t>Cambiar el orden en el que se muestran los elementos sin</a:t>
            </a:r>
            <a:br>
              <a:rPr lang="es"/>
            </a:br>
            <a:r>
              <a:rPr lang="es"/>
              <a:t>que cambie el HTML</a:t>
            </a:r>
            <a:br>
              <a:rPr lang="es"/>
            </a:br>
            <a:br>
              <a:rPr lang="es"/>
            </a:br>
            <a:br>
              <a:rPr lang="es"/>
            </a:br>
            <a:endParaRPr/>
          </a:p>
        </p:txBody>
      </p:sp>
      <p:sp>
        <p:nvSpPr>
          <p:cNvPr id="720" name="Google Shape;720;p104"/>
          <p:cNvSpPr txBox="1"/>
          <p:nvPr/>
        </p:nvSpPr>
        <p:spPr>
          <a:xfrm>
            <a:off x="1121625" y="3034550"/>
            <a:ext cx="3000000" cy="115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¿</a:t>
            </a:r>
            <a:r>
              <a:rPr lang="es">
                <a:solidFill>
                  <a:schemeClr val="dk1"/>
                </a:solidFill>
              </a:rPr>
              <a:t>Qué cosas podemos hacer con flexbox que antes no podíamos</a:t>
            </a:r>
            <a:br>
              <a:rPr lang="es">
                <a:solidFill>
                  <a:schemeClr val="dk1"/>
                </a:solidFill>
              </a:rPr>
            </a:br>
            <a:r>
              <a:rPr lang="es">
                <a:solidFill>
                  <a:schemeClr val="dk1"/>
                </a:solidFill>
              </a:rPr>
              <a:t>hacer de manera fácil?</a:t>
            </a:r>
            <a:br>
              <a:rPr lang="es">
                <a:solidFill>
                  <a:schemeClr val="dk1"/>
                </a:solidFill>
              </a:rPr>
            </a:br>
            <a:endParaRPr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105"/>
          <p:cNvSpPr txBox="1"/>
          <p:nvPr>
            <p:ph type="title"/>
          </p:nvPr>
        </p:nvSpPr>
        <p:spPr>
          <a:xfrm>
            <a:off x="578644" y="107156"/>
            <a:ext cx="7836600" cy="543000"/>
          </a:xfrm>
          <a:prstGeom prst="rect">
            <a:avLst/>
          </a:prstGeom>
        </p:spPr>
        <p:txBody>
          <a:bodyPr anchorCtr="0" anchor="t" bIns="51425" lIns="51425" spcFirstLastPara="1" rIns="51425" wrap="square" tIns="5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Contenedor Flex</a:t>
            </a:r>
            <a:endParaRPr/>
          </a:p>
        </p:txBody>
      </p:sp>
      <p:sp>
        <p:nvSpPr>
          <p:cNvPr id="726" name="Google Shape;726;p105"/>
          <p:cNvSpPr txBox="1"/>
          <p:nvPr>
            <p:ph idx="1" type="body"/>
          </p:nvPr>
        </p:nvSpPr>
        <p:spPr>
          <a:xfrm>
            <a:off x="592925" y="785825"/>
            <a:ext cx="2275200" cy="907500"/>
          </a:xfrm>
          <a:prstGeom prst="rect">
            <a:avLst/>
          </a:prstGeom>
        </p:spPr>
        <p:txBody>
          <a:bodyPr anchorCtr="0" anchor="t" bIns="51425" lIns="51425" spcFirstLastPara="1" rIns="51425" wrap="square" tIns="5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Helvetica Neue"/>
                <a:ea typeface="Helvetica Neue"/>
                <a:cs typeface="Helvetica Neue"/>
                <a:sym typeface="Helvetica Neue"/>
              </a:rPr>
              <a:t>display:flex </a:t>
            </a:r>
            <a:br>
              <a:rPr b="1" lang="es"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 lang="es">
                <a:latin typeface="Helvetica Neue"/>
                <a:ea typeface="Helvetica Neue"/>
                <a:cs typeface="Helvetica Neue"/>
                <a:sym typeface="Helvetica Neue"/>
              </a:rPr>
              <a:t>display:inline-flex</a:t>
            </a:r>
            <a:br>
              <a:rPr lang="es"/>
            </a:br>
            <a:endParaRPr/>
          </a:p>
        </p:txBody>
      </p:sp>
      <p:sp>
        <p:nvSpPr>
          <p:cNvPr id="727" name="Google Shape;727;p105"/>
          <p:cNvSpPr txBox="1"/>
          <p:nvPr/>
        </p:nvSpPr>
        <p:spPr>
          <a:xfrm>
            <a:off x="2868250" y="716875"/>
            <a:ext cx="5561400" cy="209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000"/>
              <a:buFont typeface="Helvetica Neue Light"/>
              <a:buChar char="-"/>
            </a:pPr>
            <a:r>
              <a:rPr lang="es" sz="2000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define un “ contenedor flexible</a:t>
            </a:r>
            <a:endParaRPr sz="2000">
              <a:solidFill>
                <a:srgbClr val="4A4A4A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000"/>
              <a:buFont typeface="Helvetica Neue Light"/>
              <a:buChar char="-"/>
            </a:pPr>
            <a:r>
              <a:rPr lang="es" sz="2000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convierte de forma automática a sus “hijos” directos en “ elementos flexibles</a:t>
            </a:r>
            <a:endParaRPr sz="2000">
              <a:solidFill>
                <a:srgbClr val="4A4A4A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000"/>
              <a:buFont typeface="Helvetica Neue Light"/>
              <a:buChar char="-"/>
            </a:pPr>
            <a:r>
              <a:rPr lang="es" sz="2000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sus tamaños y disposición se ajustará siempre  al espacio disponible en el contenedor</a:t>
            </a:r>
            <a:endParaRPr/>
          </a:p>
        </p:txBody>
      </p:sp>
      <p:pic>
        <p:nvPicPr>
          <p:cNvPr id="728" name="Google Shape;728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150" y="2877000"/>
            <a:ext cx="4619625" cy="1114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106"/>
          <p:cNvSpPr txBox="1"/>
          <p:nvPr>
            <p:ph type="title"/>
          </p:nvPr>
        </p:nvSpPr>
        <p:spPr>
          <a:xfrm>
            <a:off x="578644" y="107156"/>
            <a:ext cx="7836600" cy="543000"/>
          </a:xfrm>
          <a:prstGeom prst="rect">
            <a:avLst/>
          </a:prstGeom>
        </p:spPr>
        <p:txBody>
          <a:bodyPr anchorCtr="0" anchor="t" bIns="51425" lIns="51425" spcFirstLastPara="1" rIns="51425" wrap="square" tIns="5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Contenedor Flex: propiedades</a:t>
            </a:r>
            <a:endParaRPr/>
          </a:p>
        </p:txBody>
      </p:sp>
      <p:sp>
        <p:nvSpPr>
          <p:cNvPr id="734" name="Google Shape;734;p106"/>
          <p:cNvSpPr txBox="1"/>
          <p:nvPr>
            <p:ph idx="1" type="body"/>
          </p:nvPr>
        </p:nvSpPr>
        <p:spPr>
          <a:xfrm>
            <a:off x="578650" y="1069952"/>
            <a:ext cx="7836600" cy="3003600"/>
          </a:xfrm>
          <a:prstGeom prst="rect">
            <a:avLst/>
          </a:prstGeom>
        </p:spPr>
        <p:txBody>
          <a:bodyPr anchorCtr="0" anchor="t" bIns="51425" lIns="51425" spcFirstLastPara="1" rIns="51425" wrap="square" tIns="5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b="1" lang="es">
                <a:latin typeface="Helvetica Neue"/>
                <a:ea typeface="Helvetica Neue"/>
                <a:cs typeface="Helvetica Neue"/>
                <a:sym typeface="Helvetica Neue"/>
              </a:rPr>
              <a:t>flex-direction</a:t>
            </a:r>
            <a:r>
              <a:rPr lang="es"/>
              <a:t>: column / row / reverse-column / reverse-ro</a:t>
            </a:r>
            <a:r>
              <a:rPr lang="es"/>
              <a:t>w;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b="1" lang="es">
                <a:latin typeface="Helvetica Neue"/>
                <a:ea typeface="Helvetica Neue"/>
                <a:cs typeface="Helvetica Neue"/>
                <a:sym typeface="Helvetica Neue"/>
              </a:rPr>
              <a:t>flex-wrap:</a:t>
            </a:r>
            <a:r>
              <a:rPr lang="es"/>
              <a:t> nowrap - wrap;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b="1" lang="es">
                <a:latin typeface="Helvetica Neue"/>
                <a:ea typeface="Helvetica Neue"/>
                <a:cs typeface="Helvetica Neue"/>
                <a:sym typeface="Helvetica Neue"/>
              </a:rPr>
              <a:t>justify-content</a:t>
            </a:r>
            <a:r>
              <a:rPr lang="es"/>
              <a:t>: flex-start;</a:t>
            </a:r>
            <a:br>
              <a:rPr lang="es"/>
            </a:br>
            <a:r>
              <a:rPr lang="es"/>
              <a:t>	alineación en el eje principal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b="1" lang="es">
                <a:latin typeface="Helvetica Neue"/>
                <a:ea typeface="Helvetica Neue"/>
                <a:cs typeface="Helvetica Neue"/>
                <a:sym typeface="Helvetica Neue"/>
              </a:rPr>
              <a:t>align-items</a:t>
            </a:r>
            <a:r>
              <a:rPr lang="es"/>
              <a:t>: stretch;</a:t>
            </a:r>
            <a:br>
              <a:rPr lang="es"/>
            </a:br>
            <a:r>
              <a:rPr lang="es"/>
              <a:t>	alineación en el eje secundario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b="1" lang="es">
                <a:latin typeface="Helvetica Neue"/>
                <a:ea typeface="Helvetica Neue"/>
                <a:cs typeface="Helvetica Neue"/>
                <a:sym typeface="Helvetica Neue"/>
              </a:rPr>
              <a:t>align-content</a:t>
            </a:r>
            <a:r>
              <a:rPr lang="es"/>
              <a:t>: flex-start;</a:t>
            </a:r>
            <a:br>
              <a:rPr lang="es"/>
            </a:br>
            <a:r>
              <a:rPr lang="es"/>
              <a:t>	</a:t>
            </a:r>
            <a:r>
              <a:rPr lang="es"/>
              <a:t>alineación</a:t>
            </a:r>
            <a:r>
              <a:rPr lang="es"/>
              <a:t> de FILAS en el eje secundario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107"/>
          <p:cNvSpPr txBox="1"/>
          <p:nvPr>
            <p:ph type="title"/>
          </p:nvPr>
        </p:nvSpPr>
        <p:spPr>
          <a:xfrm>
            <a:off x="578644" y="107156"/>
            <a:ext cx="7836600" cy="543000"/>
          </a:xfrm>
          <a:prstGeom prst="rect">
            <a:avLst/>
          </a:prstGeom>
        </p:spPr>
        <p:txBody>
          <a:bodyPr anchorCtr="0" anchor="t" bIns="51425" lIns="51425" spcFirstLastPara="1" rIns="51425" wrap="square" tIns="5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Items flexibles</a:t>
            </a:r>
            <a:endParaRPr/>
          </a:p>
        </p:txBody>
      </p:sp>
      <p:sp>
        <p:nvSpPr>
          <p:cNvPr id="740" name="Google Shape;740;p107"/>
          <p:cNvSpPr txBox="1"/>
          <p:nvPr>
            <p:ph idx="1" type="body"/>
          </p:nvPr>
        </p:nvSpPr>
        <p:spPr>
          <a:xfrm>
            <a:off x="592925" y="785828"/>
            <a:ext cx="7836600" cy="3127800"/>
          </a:xfrm>
          <a:prstGeom prst="rect">
            <a:avLst/>
          </a:prstGeom>
        </p:spPr>
        <p:txBody>
          <a:bodyPr anchorCtr="0" anchor="t" bIns="51425" lIns="51425" spcFirstLastPara="1" rIns="51425" wrap="square" tIns="5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/>
              <a:t>order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/>
              <a:t>flex</a:t>
            </a:r>
            <a:endParaRPr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s"/>
              <a:t>flex-grow: default 0</a:t>
            </a:r>
            <a:br>
              <a:rPr lang="es"/>
            </a:br>
            <a:r>
              <a:rPr lang="es"/>
              <a:t>	</a:t>
            </a:r>
            <a:r>
              <a:rPr lang="es"/>
              <a:t>cuánto</a:t>
            </a:r>
            <a:r>
              <a:rPr lang="es"/>
              <a:t> crecerá el elemento, si puede</a:t>
            </a:r>
            <a:endParaRPr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s"/>
              <a:t>flex-shrink: default 1</a:t>
            </a:r>
            <a:br>
              <a:rPr lang="es"/>
            </a:br>
            <a:r>
              <a:rPr lang="es"/>
              <a:t>	</a:t>
            </a:r>
            <a:r>
              <a:rPr lang="es"/>
              <a:t>cuánto</a:t>
            </a:r>
            <a:r>
              <a:rPr lang="es"/>
              <a:t> decrecerá el elemento, si lo necesita</a:t>
            </a:r>
            <a:endParaRPr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s"/>
              <a:t>flex-basis: default auto</a:t>
            </a:r>
            <a:br>
              <a:rPr lang="es"/>
            </a:br>
            <a:r>
              <a:rPr lang="es"/>
              <a:t>	tamaño inicial en el eje principal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/>
              <a:t>align-self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